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6/2/2020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6/2/2020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6/2/2020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6/2/2020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6/2/2020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6/2/2020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6/2/2020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6/2/2020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6/2/2020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6/2/2020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6/2/2020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6/2/2020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easymnotes.in/human-resource-management/"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E:\kunti\emn logo.png"/>
          <p:cNvPicPr>
            <a:picLocks noChangeAspect="1" noChangeArrowheads="1"/>
          </p:cNvPicPr>
          <p:nvPr/>
        </p:nvPicPr>
        <p:blipFill>
          <a:blip r:embed="rId2"/>
          <a:srcRect/>
          <a:stretch>
            <a:fillRect/>
          </a:stretch>
        </p:blipFill>
        <p:spPr bwMode="auto">
          <a:xfrm>
            <a:off x="3048000" y="4572000"/>
            <a:ext cx="2743200" cy="1143000"/>
          </a:xfrm>
          <a:prstGeom prst="rect">
            <a:avLst/>
          </a:prstGeom>
          <a:noFill/>
        </p:spPr>
      </p:pic>
      <p:sp>
        <p:nvSpPr>
          <p:cNvPr id="6" name="Rectangle 5"/>
          <p:cNvSpPr/>
          <p:nvPr/>
        </p:nvSpPr>
        <p:spPr>
          <a:xfrm>
            <a:off x="3124200" y="5867400"/>
            <a:ext cx="3256020" cy="523220"/>
          </a:xfrm>
          <a:prstGeom prst="rect">
            <a:avLst/>
          </a:prstGeom>
        </p:spPr>
        <p:txBody>
          <a:bodyPr wrap="none">
            <a:spAutoFit/>
          </a:bodyPr>
          <a:lstStyle/>
          <a:p>
            <a:r>
              <a:rPr lang="en-US" sz="2800" dirty="0" smtClean="0">
                <a:latin typeface="Cambria" pitchFamily="18" charset="0"/>
              </a:rPr>
              <a:t>www.easymnotes.in</a:t>
            </a:r>
            <a:endParaRPr lang="en-IN" sz="2800" dirty="0">
              <a:latin typeface="Cambria" pitchFamily="18" charset="0"/>
            </a:endParaRPr>
          </a:p>
        </p:txBody>
      </p:sp>
      <p:sp>
        <p:nvSpPr>
          <p:cNvPr id="9" name="Rectangle 8"/>
          <p:cNvSpPr/>
          <p:nvPr/>
        </p:nvSpPr>
        <p:spPr>
          <a:xfrm>
            <a:off x="457200" y="1371600"/>
            <a:ext cx="8305800" cy="1169551"/>
          </a:xfrm>
          <a:prstGeom prst="rect">
            <a:avLst/>
          </a:prstGeom>
        </p:spPr>
        <p:txBody>
          <a:bodyPr wrap="square">
            <a:spAutoFit/>
          </a:bodyPr>
          <a:lstStyle/>
          <a:p>
            <a:r>
              <a:rPr lang="en-IN" sz="3500" b="1" cap="all" dirty="0" smtClean="0">
                <a:solidFill>
                  <a:schemeClr val="bg1"/>
                </a:solidFill>
              </a:rPr>
              <a:t>PERSONNEL MANAGEMENT VS HUMAN RESOURCE MANAGEMENT</a:t>
            </a:r>
            <a:endParaRPr lang="en-IN" sz="3500" b="1" cap="all" dirty="0">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3400" y="914400"/>
            <a:ext cx="8153400" cy="3785652"/>
          </a:xfrm>
          <a:prstGeom prst="rect">
            <a:avLst/>
          </a:prstGeom>
        </p:spPr>
        <p:txBody>
          <a:bodyPr wrap="square">
            <a:spAutoFit/>
          </a:bodyPr>
          <a:lstStyle/>
          <a:p>
            <a:r>
              <a:rPr lang="en-IN" sz="2000" dirty="0" smtClean="0"/>
              <a:t>Personnel Management was the seed which gradually evolved into Human Resource Management. Employees during the Personnel management era didn’t have any freedom to make work related decisions or interact with the management. In personnel management, a personnel officer was used to be appointed to ensure compliance with the labour laws but with not much emphasis towards motivation and welfare of employees. They were treated as tools and as an obligation to the organization rather than an asset and as a cost and expenditure rather than capital and investment. The main principle of the Personnel management was to extract work from an employee for the remuneration paid.</a:t>
            </a:r>
            <a:endParaRPr lang="en-IN" sz="2000" dirty="0"/>
          </a:p>
        </p:txBody>
      </p:sp>
      <p:sp>
        <p:nvSpPr>
          <p:cNvPr id="5" name="Rectangle 4"/>
          <p:cNvSpPr/>
          <p:nvPr/>
        </p:nvSpPr>
        <p:spPr>
          <a:xfrm>
            <a:off x="3124200" y="5867400"/>
            <a:ext cx="3256020" cy="523220"/>
          </a:xfrm>
          <a:prstGeom prst="rect">
            <a:avLst/>
          </a:prstGeom>
        </p:spPr>
        <p:txBody>
          <a:bodyPr wrap="none">
            <a:spAutoFit/>
          </a:bodyPr>
          <a:lstStyle/>
          <a:p>
            <a:r>
              <a:rPr lang="en-US" sz="2800" dirty="0" smtClean="0">
                <a:latin typeface="Cambria" pitchFamily="18" charset="0"/>
              </a:rPr>
              <a:t>www.easymnotes.in</a:t>
            </a:r>
            <a:endParaRPr lang="en-IN" sz="2800" dirty="0">
              <a:latin typeface="Cambria"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3400" y="990600"/>
            <a:ext cx="8229600" cy="3785652"/>
          </a:xfrm>
          <a:prstGeom prst="rect">
            <a:avLst/>
          </a:prstGeom>
        </p:spPr>
        <p:txBody>
          <a:bodyPr wrap="square">
            <a:spAutoFit/>
          </a:bodyPr>
          <a:lstStyle/>
          <a:p>
            <a:r>
              <a:rPr lang="en-IN" sz="2000" dirty="0" smtClean="0">
                <a:solidFill>
                  <a:srgbClr val="C00000"/>
                </a:solidFill>
                <a:hlinkClick r:id="rId2"/>
              </a:rPr>
              <a:t>Human Resource Management</a:t>
            </a:r>
            <a:r>
              <a:rPr lang="en-IN" sz="2000" dirty="0" smtClean="0"/>
              <a:t> shares a different approach from personal management. It considers employees as the most valuable asset and capital for an organization. Motivation of employees is a basic feature of HRM, and they have more freedom of expressing their ideas and suggestions. Main principle of the Human resource management is to see what should be given to an employee for extracting the desired work</a:t>
            </a:r>
            <a:r>
              <a:rPr lang="en-IN" sz="2000" dirty="0" smtClean="0"/>
              <a:t>.</a:t>
            </a:r>
          </a:p>
          <a:p>
            <a:endParaRPr lang="en-IN" sz="2000" dirty="0" smtClean="0"/>
          </a:p>
          <a:p>
            <a:r>
              <a:rPr lang="en-IN" sz="2000" dirty="0" smtClean="0"/>
              <a:t>The main difference between Personnel Management and Human Resource Management is integration and augmentation of information technologies for enhanced productivity and time saving.</a:t>
            </a:r>
            <a:endParaRPr lang="en-IN" sz="2000" dirty="0"/>
          </a:p>
        </p:txBody>
      </p:sp>
      <p:sp>
        <p:nvSpPr>
          <p:cNvPr id="5" name="Rectangle 4"/>
          <p:cNvSpPr/>
          <p:nvPr/>
        </p:nvSpPr>
        <p:spPr>
          <a:xfrm>
            <a:off x="3124200" y="5867400"/>
            <a:ext cx="3256020" cy="523220"/>
          </a:xfrm>
          <a:prstGeom prst="rect">
            <a:avLst/>
          </a:prstGeom>
        </p:spPr>
        <p:txBody>
          <a:bodyPr wrap="none">
            <a:spAutoFit/>
          </a:bodyPr>
          <a:lstStyle/>
          <a:p>
            <a:r>
              <a:rPr lang="en-US" sz="2800" dirty="0" smtClean="0">
                <a:latin typeface="Cambria" pitchFamily="18" charset="0"/>
              </a:rPr>
              <a:t>www.easymnotes.in</a:t>
            </a:r>
            <a:endParaRPr lang="en-IN" sz="2800" dirty="0">
              <a:latin typeface="Cambria"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85800" y="1066800"/>
            <a:ext cx="8229600" cy="5709255"/>
          </a:xfrm>
          <a:prstGeom prst="rect">
            <a:avLst/>
          </a:prstGeom>
        </p:spPr>
        <p:txBody>
          <a:bodyPr wrap="square">
            <a:spAutoFit/>
          </a:bodyPr>
          <a:lstStyle/>
          <a:p>
            <a:r>
              <a:rPr lang="en-IN" sz="2500" b="1" dirty="0" smtClean="0">
                <a:solidFill>
                  <a:schemeClr val="bg1">
                    <a:lumMod val="95000"/>
                    <a:lumOff val="5000"/>
                  </a:schemeClr>
                </a:solidFill>
              </a:rPr>
              <a:t>Fundamental right of an </a:t>
            </a:r>
            <a:r>
              <a:rPr lang="en-IN" sz="2500" b="1" dirty="0" smtClean="0">
                <a:solidFill>
                  <a:schemeClr val="bg1">
                    <a:lumMod val="95000"/>
                    <a:lumOff val="5000"/>
                  </a:schemeClr>
                </a:solidFill>
              </a:rPr>
              <a:t>employee</a:t>
            </a:r>
          </a:p>
          <a:p>
            <a:endParaRPr lang="en-IN" sz="2000" dirty="0" smtClean="0"/>
          </a:p>
          <a:p>
            <a:r>
              <a:rPr lang="en-IN" sz="2000" dirty="0" smtClean="0"/>
              <a:t>• Right against discrimination at </a:t>
            </a:r>
            <a:r>
              <a:rPr lang="en-IN" sz="2000" dirty="0" smtClean="0"/>
              <a:t>workplace</a:t>
            </a:r>
          </a:p>
          <a:p>
            <a:r>
              <a:rPr lang="en-IN" sz="2000" dirty="0" smtClean="0"/>
              <a:t/>
            </a:r>
            <a:br>
              <a:rPr lang="en-IN" sz="2000" dirty="0" smtClean="0"/>
            </a:br>
            <a:r>
              <a:rPr lang="en-IN" sz="2000" dirty="0" smtClean="0"/>
              <a:t>• Equal pay for equal </a:t>
            </a:r>
            <a:r>
              <a:rPr lang="en-IN" sz="2000" dirty="0" smtClean="0"/>
              <a:t>work</a:t>
            </a:r>
          </a:p>
          <a:p>
            <a:r>
              <a:rPr lang="en-IN" sz="2000" dirty="0" smtClean="0"/>
              <a:t/>
            </a:r>
            <a:br>
              <a:rPr lang="en-IN" sz="2000" dirty="0" smtClean="0"/>
            </a:br>
            <a:r>
              <a:rPr lang="en-IN" sz="2000" dirty="0" smtClean="0"/>
              <a:t>• Working hours and weekly </a:t>
            </a:r>
            <a:r>
              <a:rPr lang="en-IN" sz="2000" dirty="0" smtClean="0"/>
              <a:t>holiday</a:t>
            </a:r>
          </a:p>
          <a:p>
            <a:r>
              <a:rPr lang="en-IN" sz="2000" dirty="0" smtClean="0"/>
              <a:t/>
            </a:r>
            <a:br>
              <a:rPr lang="en-IN" sz="2000" dirty="0" smtClean="0"/>
            </a:br>
            <a:r>
              <a:rPr lang="en-IN" sz="2000" dirty="0" smtClean="0"/>
              <a:t>• Salary or </a:t>
            </a:r>
            <a:r>
              <a:rPr lang="en-IN" sz="2000" dirty="0" smtClean="0"/>
              <a:t>wages</a:t>
            </a:r>
          </a:p>
          <a:p>
            <a:r>
              <a:rPr lang="en-IN" sz="2000" dirty="0" smtClean="0"/>
              <a:t/>
            </a:r>
            <a:br>
              <a:rPr lang="en-IN" sz="2000" dirty="0" smtClean="0"/>
            </a:br>
            <a:r>
              <a:rPr lang="en-IN" sz="2000" dirty="0" smtClean="0"/>
              <a:t>• Payment for </a:t>
            </a:r>
            <a:r>
              <a:rPr lang="en-IN" sz="2000" dirty="0" smtClean="0"/>
              <a:t>overtime</a:t>
            </a:r>
          </a:p>
          <a:p>
            <a:r>
              <a:rPr lang="en-IN" sz="2000" dirty="0" smtClean="0"/>
              <a:t/>
            </a:r>
            <a:br>
              <a:rPr lang="en-IN" sz="2000" dirty="0" smtClean="0"/>
            </a:br>
            <a:r>
              <a:rPr lang="en-IN" sz="2000" dirty="0" smtClean="0"/>
              <a:t>• Payment of </a:t>
            </a:r>
            <a:r>
              <a:rPr lang="en-IN" sz="2000" dirty="0" smtClean="0"/>
              <a:t>gratuity</a:t>
            </a:r>
          </a:p>
          <a:p>
            <a:r>
              <a:rPr lang="en-IN" sz="2000" dirty="0" smtClean="0"/>
              <a:t/>
            </a:r>
            <a:br>
              <a:rPr lang="en-IN" sz="2000" dirty="0" smtClean="0"/>
            </a:br>
            <a:r>
              <a:rPr lang="en-IN" sz="2000" dirty="0" smtClean="0"/>
              <a:t>• Payment of </a:t>
            </a:r>
            <a:r>
              <a:rPr lang="en-IN" sz="2000" dirty="0" smtClean="0"/>
              <a:t>Bonus</a:t>
            </a:r>
          </a:p>
          <a:p>
            <a:r>
              <a:rPr lang="en-IN" sz="2000" dirty="0" smtClean="0"/>
              <a:t/>
            </a:r>
            <a:br>
              <a:rPr lang="en-IN" sz="2000" dirty="0" smtClean="0"/>
            </a:br>
            <a:r>
              <a:rPr lang="en-IN" sz="2000" dirty="0" smtClean="0"/>
              <a:t/>
            </a:r>
            <a:br>
              <a:rPr lang="en-IN" sz="2000" dirty="0" smtClean="0"/>
            </a:br>
            <a:endParaRPr lang="en-IN" sz="2000" dirty="0"/>
          </a:p>
        </p:txBody>
      </p:sp>
      <p:sp>
        <p:nvSpPr>
          <p:cNvPr id="5" name="Rectangle 4"/>
          <p:cNvSpPr/>
          <p:nvPr/>
        </p:nvSpPr>
        <p:spPr>
          <a:xfrm>
            <a:off x="3581400" y="5715000"/>
            <a:ext cx="3256020" cy="523220"/>
          </a:xfrm>
          <a:prstGeom prst="rect">
            <a:avLst/>
          </a:prstGeom>
        </p:spPr>
        <p:txBody>
          <a:bodyPr wrap="none">
            <a:spAutoFit/>
          </a:bodyPr>
          <a:lstStyle/>
          <a:p>
            <a:r>
              <a:rPr lang="en-US" sz="2800" dirty="0" smtClean="0">
                <a:latin typeface="Cambria" pitchFamily="18" charset="0"/>
              </a:rPr>
              <a:t>www.easymnotes.in</a:t>
            </a:r>
            <a:endParaRPr lang="en-IN" sz="2800" dirty="0">
              <a:latin typeface="Cambria"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90600" y="1219200"/>
            <a:ext cx="4572000" cy="4708981"/>
          </a:xfrm>
          <a:prstGeom prst="rect">
            <a:avLst/>
          </a:prstGeom>
        </p:spPr>
        <p:txBody>
          <a:bodyPr>
            <a:spAutoFit/>
          </a:bodyPr>
          <a:lstStyle/>
          <a:p>
            <a:r>
              <a:rPr lang="en-IN" sz="2000" dirty="0" smtClean="0"/>
              <a:t>• Provident </a:t>
            </a:r>
            <a:r>
              <a:rPr lang="en-IN" sz="2000" dirty="0" smtClean="0"/>
              <a:t>Fund</a:t>
            </a:r>
          </a:p>
          <a:p>
            <a:r>
              <a:rPr lang="en-IN" sz="2000" dirty="0" smtClean="0"/>
              <a:t/>
            </a:r>
            <a:br>
              <a:rPr lang="en-IN" sz="2000" dirty="0" smtClean="0"/>
            </a:br>
            <a:r>
              <a:rPr lang="en-IN" sz="2000" dirty="0" smtClean="0"/>
              <a:t>• Maternity </a:t>
            </a:r>
            <a:r>
              <a:rPr lang="en-IN" sz="2000" dirty="0" smtClean="0"/>
              <a:t>leave</a:t>
            </a:r>
          </a:p>
          <a:p>
            <a:r>
              <a:rPr lang="en-IN" sz="2000" dirty="0" smtClean="0"/>
              <a:t/>
            </a:r>
            <a:br>
              <a:rPr lang="en-IN" sz="2000" dirty="0" smtClean="0"/>
            </a:br>
            <a:r>
              <a:rPr lang="en-IN" sz="2000" dirty="0" smtClean="0"/>
              <a:t>• Paternity </a:t>
            </a:r>
            <a:r>
              <a:rPr lang="en-IN" sz="2000" dirty="0" smtClean="0"/>
              <a:t>leave</a:t>
            </a:r>
          </a:p>
          <a:p>
            <a:r>
              <a:rPr lang="en-IN" sz="2000" dirty="0" smtClean="0"/>
              <a:t/>
            </a:r>
            <a:br>
              <a:rPr lang="en-IN" sz="2000" dirty="0" smtClean="0"/>
            </a:br>
            <a:r>
              <a:rPr lang="en-IN" sz="2000" dirty="0" smtClean="0"/>
              <a:t>• Compensation in case of accidents, injuries and death of an </a:t>
            </a:r>
            <a:r>
              <a:rPr lang="en-IN" sz="2000" dirty="0" smtClean="0"/>
              <a:t>employee</a:t>
            </a:r>
          </a:p>
          <a:p>
            <a:r>
              <a:rPr lang="en-IN" sz="2000" dirty="0" smtClean="0"/>
              <a:t/>
            </a:r>
            <a:br>
              <a:rPr lang="en-IN" sz="2000" dirty="0" smtClean="0"/>
            </a:br>
            <a:r>
              <a:rPr lang="en-IN" sz="2000" dirty="0" smtClean="0"/>
              <a:t>• Workers participation in the </a:t>
            </a:r>
            <a:r>
              <a:rPr lang="en-IN" sz="2000" dirty="0" smtClean="0"/>
              <a:t>management</a:t>
            </a:r>
          </a:p>
          <a:p>
            <a:r>
              <a:rPr lang="en-IN" sz="2000" dirty="0" smtClean="0"/>
              <a:t/>
            </a:r>
            <a:br>
              <a:rPr lang="en-IN" sz="2000" dirty="0" smtClean="0"/>
            </a:br>
            <a:r>
              <a:rPr lang="en-IN" sz="2000" dirty="0" smtClean="0"/>
              <a:t>• Protection against sexual harassment at workplace</a:t>
            </a:r>
            <a:endParaRPr lang="en-IN" sz="2000" dirty="0"/>
          </a:p>
        </p:txBody>
      </p:sp>
      <p:sp>
        <p:nvSpPr>
          <p:cNvPr id="5" name="Rectangle 4"/>
          <p:cNvSpPr/>
          <p:nvPr/>
        </p:nvSpPr>
        <p:spPr>
          <a:xfrm>
            <a:off x="3124200" y="5867400"/>
            <a:ext cx="3256020" cy="523220"/>
          </a:xfrm>
          <a:prstGeom prst="rect">
            <a:avLst/>
          </a:prstGeom>
        </p:spPr>
        <p:txBody>
          <a:bodyPr wrap="none">
            <a:spAutoFit/>
          </a:bodyPr>
          <a:lstStyle/>
          <a:p>
            <a:r>
              <a:rPr lang="en-US" sz="2800" dirty="0" smtClean="0">
                <a:latin typeface="Cambria" pitchFamily="18" charset="0"/>
              </a:rPr>
              <a:t>www.easymnotes.in</a:t>
            </a:r>
            <a:endParaRPr lang="en-IN" sz="2800" dirty="0">
              <a:latin typeface="Cambria"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E:\kunti\emn logo.png"/>
          <p:cNvPicPr>
            <a:picLocks noChangeAspect="1" noChangeArrowheads="1"/>
          </p:cNvPicPr>
          <p:nvPr/>
        </p:nvPicPr>
        <p:blipFill>
          <a:blip r:embed="rId2"/>
          <a:srcRect/>
          <a:stretch>
            <a:fillRect/>
          </a:stretch>
        </p:blipFill>
        <p:spPr bwMode="auto">
          <a:xfrm>
            <a:off x="3200400" y="4475284"/>
            <a:ext cx="2819400" cy="1030165"/>
          </a:xfrm>
          <a:prstGeom prst="rect">
            <a:avLst/>
          </a:prstGeom>
          <a:noFill/>
        </p:spPr>
      </p:pic>
      <p:sp>
        <p:nvSpPr>
          <p:cNvPr id="5" name="Rectangle 4"/>
          <p:cNvSpPr/>
          <p:nvPr/>
        </p:nvSpPr>
        <p:spPr>
          <a:xfrm>
            <a:off x="2514600" y="1447800"/>
            <a:ext cx="4572000" cy="1015663"/>
          </a:xfrm>
          <a:prstGeom prst="rect">
            <a:avLst/>
          </a:prstGeom>
        </p:spPr>
        <p:txBody>
          <a:bodyPr>
            <a:spAutoFit/>
          </a:bodyPr>
          <a:lstStyle/>
          <a:p>
            <a:pPr algn="ctr"/>
            <a:r>
              <a:rPr lang="en-US" sz="3000" b="1" dirty="0" smtClean="0"/>
              <a:t>Contact us at </a:t>
            </a:r>
          </a:p>
          <a:p>
            <a:pPr algn="ctr"/>
            <a:r>
              <a:rPr lang="en-US" sz="3000" b="1" dirty="0" smtClean="0"/>
              <a:t>info@easymnotes.in</a:t>
            </a:r>
            <a:endParaRPr lang="en-IN" sz="3000" b="1" dirty="0"/>
          </a:p>
        </p:txBody>
      </p:sp>
      <p:sp>
        <p:nvSpPr>
          <p:cNvPr id="6" name="Rectangle 5"/>
          <p:cNvSpPr/>
          <p:nvPr/>
        </p:nvSpPr>
        <p:spPr>
          <a:xfrm>
            <a:off x="3048000" y="5638800"/>
            <a:ext cx="3256020" cy="523220"/>
          </a:xfrm>
          <a:prstGeom prst="rect">
            <a:avLst/>
          </a:prstGeom>
        </p:spPr>
        <p:txBody>
          <a:bodyPr wrap="none">
            <a:spAutoFit/>
          </a:bodyPr>
          <a:lstStyle/>
          <a:p>
            <a:r>
              <a:rPr lang="en-US" sz="2800" dirty="0" smtClean="0">
                <a:latin typeface="Cambria" pitchFamily="18" charset="0"/>
              </a:rPr>
              <a:t>www.easymnotes.in</a:t>
            </a:r>
            <a:endParaRPr lang="en-IN" sz="2800" dirty="0">
              <a:latin typeface="Cambria" pitchFamily="18" charset="0"/>
            </a:endParaRPr>
          </a:p>
        </p:txBody>
      </p:sp>
      <p:sp>
        <p:nvSpPr>
          <p:cNvPr id="7" name="Rectangle 6"/>
          <p:cNvSpPr/>
          <p:nvPr/>
        </p:nvSpPr>
        <p:spPr>
          <a:xfrm>
            <a:off x="2590800" y="2895600"/>
            <a:ext cx="5105400" cy="1246495"/>
          </a:xfrm>
          <a:prstGeom prst="rect">
            <a:avLst/>
          </a:prstGeom>
        </p:spPr>
        <p:txBody>
          <a:bodyPr wrap="square">
            <a:spAutoFit/>
          </a:bodyPr>
          <a:lstStyle/>
          <a:p>
            <a:r>
              <a:rPr lang="en-US" sz="7500" dirty="0" smtClean="0">
                <a:latin typeface="Cambria" pitchFamily="18" charset="0"/>
              </a:rPr>
              <a:t>Thank you!</a:t>
            </a:r>
            <a:endParaRPr lang="en-IN" sz="7500" dirty="0">
              <a:latin typeface="Cambria"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22</TotalTime>
  <Words>148</Words>
  <Application>Microsoft Office PowerPoint</Application>
  <PresentationFormat>On-screen Show (4:3)</PresentationFormat>
  <Paragraphs>30</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Concourse</vt:lpstr>
      <vt:lpstr>Slide 1</vt:lpstr>
      <vt:lpstr>Slide 2</vt:lpstr>
      <vt:lpstr>Slide 3</vt:lpstr>
      <vt:lpstr>Slide 4</vt:lpstr>
      <vt:lpstr>Slide 5</vt:lpstr>
      <vt:lpstr>Slide 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Ravi</dc:creator>
  <cp:lastModifiedBy>sony</cp:lastModifiedBy>
  <cp:revision>9</cp:revision>
  <dcterms:created xsi:type="dcterms:W3CDTF">2006-08-16T00:00:00Z</dcterms:created>
  <dcterms:modified xsi:type="dcterms:W3CDTF">2020-06-02T18:35:07Z</dcterms:modified>
</cp:coreProperties>
</file>