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6FF207-1632-4238-93F4-6AC71CBA5098}" type="datetimeFigureOut">
              <a:rPr lang="en-US" smtClean="0"/>
              <a:t>6/3/2020</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1C833D-A5D0-43DD-81D6-EA68E9150B2C}" type="slidenum">
              <a:rPr lang="en-IN" smtClean="0"/>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C81C833D-A5D0-43DD-81D6-EA68E9150B2C}" type="slidenum">
              <a:rPr lang="en-IN" smtClean="0"/>
              <a:t>1</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6/3/2020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6/3/2020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easymnotes.in/levels-of-manageme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easymnotes.in/need-for-budget-planning-for-the-development-of-busines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19200" y="1600200"/>
            <a:ext cx="7239000" cy="2246769"/>
          </a:xfrm>
          <a:prstGeom prst="rect">
            <a:avLst/>
          </a:prstGeom>
        </p:spPr>
        <p:txBody>
          <a:bodyPr wrap="square">
            <a:spAutoFit/>
          </a:bodyPr>
          <a:lstStyle/>
          <a:p>
            <a:r>
              <a:rPr lang="en-IN" sz="3500" b="1" cap="all" dirty="0" smtClean="0">
                <a:solidFill>
                  <a:schemeClr val="bg1"/>
                </a:solidFill>
              </a:rPr>
              <a:t>LEVEL OF HUMAN RESOURCE MANAGEMENT</a:t>
            </a:r>
          </a:p>
          <a:p>
            <a:r>
              <a:rPr lang="en-IN" sz="3500" dirty="0" smtClean="0"/>
              <a:t/>
            </a:r>
            <a:br>
              <a:rPr lang="en-IN" sz="3500" dirty="0" smtClean="0"/>
            </a:br>
            <a:endParaRPr lang="en-IN" sz="3500" dirty="0"/>
          </a:p>
        </p:txBody>
      </p:sp>
      <p:pic>
        <p:nvPicPr>
          <p:cNvPr id="5" name="Picture 2" descr="E:\kunti\emn logo.png"/>
          <p:cNvPicPr>
            <a:picLocks noChangeAspect="1" noChangeArrowheads="1"/>
          </p:cNvPicPr>
          <p:nvPr/>
        </p:nvPicPr>
        <p:blipFill>
          <a:blip r:embed="rId3"/>
          <a:srcRect/>
          <a:stretch>
            <a:fillRect/>
          </a:stretch>
        </p:blipFill>
        <p:spPr bwMode="auto">
          <a:xfrm>
            <a:off x="3276600" y="5086919"/>
            <a:ext cx="2590800" cy="856681"/>
          </a:xfrm>
          <a:prstGeom prst="rect">
            <a:avLst/>
          </a:prstGeom>
          <a:noFill/>
        </p:spPr>
      </p:pic>
      <p:sp>
        <p:nvSpPr>
          <p:cNvPr id="6" name="Rectangle 5"/>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3400" y="762000"/>
            <a:ext cx="8382000" cy="4401205"/>
          </a:xfrm>
          <a:prstGeom prst="rect">
            <a:avLst/>
          </a:prstGeom>
        </p:spPr>
        <p:txBody>
          <a:bodyPr wrap="square">
            <a:spAutoFit/>
          </a:bodyPr>
          <a:lstStyle/>
          <a:p>
            <a:r>
              <a:rPr lang="en-IN" sz="2000" dirty="0" smtClean="0"/>
              <a:t>There are three levels of human resource management with different roles and functions for each individual manager</a:t>
            </a:r>
            <a:r>
              <a:rPr lang="en-IN" sz="2000" dirty="0" smtClean="0"/>
              <a:t>.</a:t>
            </a:r>
          </a:p>
          <a:p>
            <a:endParaRPr lang="en-IN" sz="2000" dirty="0" smtClean="0"/>
          </a:p>
          <a:p>
            <a:r>
              <a:rPr lang="en-IN" sz="2000" dirty="0" smtClean="0">
                <a:hlinkClick r:id="rId2"/>
              </a:rPr>
              <a:t>Three Levels of Management</a:t>
            </a:r>
            <a:r>
              <a:rPr lang="en-IN" sz="2000" dirty="0" smtClean="0"/>
              <a:t>:</a:t>
            </a:r>
          </a:p>
          <a:p>
            <a:endParaRPr lang="en-IN" sz="2000" dirty="0" smtClean="0"/>
          </a:p>
          <a:p>
            <a:pPr marL="457200" indent="-457200">
              <a:buAutoNum type="arabicPeriod"/>
            </a:pPr>
            <a:r>
              <a:rPr lang="en-IN" sz="2000" b="1" dirty="0" smtClean="0"/>
              <a:t>Administrative </a:t>
            </a:r>
            <a:r>
              <a:rPr lang="en-IN" sz="2000" b="1" dirty="0" smtClean="0"/>
              <a:t>or Top Level of Management:</a:t>
            </a:r>
            <a:r>
              <a:rPr lang="en-IN" sz="2000" dirty="0" smtClean="0"/>
              <a:t> The Top Level Management consists of the Board of Directors (BOD) and the Chief Executive Officer (CEO). The main role of the top level management is summarized as follows</a:t>
            </a:r>
            <a:r>
              <a:rPr lang="en-IN" sz="2000" dirty="0" smtClean="0"/>
              <a:t>:</a:t>
            </a:r>
          </a:p>
          <a:p>
            <a:pPr marL="457200" indent="-457200">
              <a:buAutoNum type="arabicPeriod"/>
            </a:pPr>
            <a:endParaRPr lang="en-IN" sz="2000" dirty="0" smtClean="0"/>
          </a:p>
          <a:p>
            <a:pPr>
              <a:buFont typeface="Wingdings" pitchFamily="2" charset="2"/>
              <a:buChar char="Ø"/>
            </a:pPr>
            <a:r>
              <a:rPr lang="en-IN" sz="2000" dirty="0" smtClean="0"/>
              <a:t>Determination of the objectives, policies and plans of the organisation</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Mobilisation of available resources.</a:t>
            </a:r>
            <a:endParaRPr lang="en-IN" sz="2000" dirty="0"/>
          </a:p>
        </p:txBody>
      </p:sp>
      <p:sp>
        <p:nvSpPr>
          <p:cNvPr id="6" name="Rectangle 5"/>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1066800"/>
            <a:ext cx="7848600" cy="4401205"/>
          </a:xfrm>
          <a:prstGeom prst="rect">
            <a:avLst/>
          </a:prstGeom>
        </p:spPr>
        <p:txBody>
          <a:bodyPr wrap="square">
            <a:spAutoFit/>
          </a:bodyPr>
          <a:lstStyle/>
          <a:p>
            <a:pPr>
              <a:buFont typeface="Wingdings" pitchFamily="2" charset="2"/>
              <a:buChar char="Ø"/>
            </a:pPr>
            <a:r>
              <a:rPr lang="en-IN" sz="2000" dirty="0" smtClean="0"/>
              <a:t>Administration, planning, organising and decision making</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Preparation of long-term plans of the organisation which are generally made for 5 to 20 years</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The top level management has maximum authority and responsibility. They are the top or final authority in the organisation. They are directly responsible to the Shareholders, Government and the General Public. The success or failure of the organisation largely depends on their efficiency and decision making</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They require more conceptual skills and less technical Skills.</a:t>
            </a:r>
            <a:endParaRPr lang="en-IN" sz="2000"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533400"/>
            <a:ext cx="8610600" cy="5016758"/>
          </a:xfrm>
          <a:prstGeom prst="rect">
            <a:avLst/>
          </a:prstGeom>
        </p:spPr>
        <p:txBody>
          <a:bodyPr wrap="square">
            <a:spAutoFit/>
          </a:bodyPr>
          <a:lstStyle/>
          <a:p>
            <a:r>
              <a:rPr lang="en-IN" sz="2000" b="1" dirty="0" smtClean="0">
                <a:solidFill>
                  <a:schemeClr val="bg1"/>
                </a:solidFill>
              </a:rPr>
              <a:t>2. Executive or Middle Level of Management:</a:t>
            </a:r>
            <a:r>
              <a:rPr lang="en-IN" sz="2000" dirty="0" smtClean="0">
                <a:solidFill>
                  <a:schemeClr val="bg1"/>
                </a:solidFill>
              </a:rPr>
              <a:t> </a:t>
            </a:r>
            <a:r>
              <a:rPr lang="en-IN" sz="2000" dirty="0" smtClean="0"/>
              <a:t>The Middle Level Management consists of the Departmental Heads (HOD), Branch Managers, and the Junior Executives. The Middle level Management is selected by the Top Level Management for the following responsibilities</a:t>
            </a:r>
            <a:r>
              <a:rPr lang="en-IN" sz="2000" dirty="0" smtClean="0"/>
              <a:t>:</a:t>
            </a:r>
          </a:p>
          <a:p>
            <a:endParaRPr lang="en-IN" sz="2000" dirty="0" smtClean="0"/>
          </a:p>
          <a:p>
            <a:pPr>
              <a:buFont typeface="Wingdings" pitchFamily="2" charset="2"/>
              <a:buChar char="Ø"/>
            </a:pPr>
            <a:r>
              <a:rPr lang="en-IN" sz="2000" dirty="0" smtClean="0"/>
              <a:t>Giving recommendations and advice to the top level management</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Execution and implementation of the policies and plans which are made by the top level management</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Co-ordination of activities of all the departments and communication between top level and low level management</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Preparation of short-term plans of their departments which are generally made for 1 to 5 years.</a:t>
            </a:r>
            <a:endParaRPr lang="en-IN" sz="2000"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685800"/>
            <a:ext cx="8458200" cy="5016758"/>
          </a:xfrm>
          <a:prstGeom prst="rect">
            <a:avLst/>
          </a:prstGeom>
        </p:spPr>
        <p:txBody>
          <a:bodyPr wrap="square">
            <a:spAutoFit/>
          </a:bodyPr>
          <a:lstStyle/>
          <a:p>
            <a:pPr>
              <a:buFont typeface="Wingdings" pitchFamily="2" charset="2"/>
              <a:buChar char="Ø"/>
            </a:pPr>
            <a:r>
              <a:rPr lang="en-IN" sz="2000" dirty="0" smtClean="0"/>
              <a:t>The middle Level Management has limited authority and responsibility</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Require more managerial and technical skills and less conceptual skills</a:t>
            </a:r>
            <a:r>
              <a:rPr lang="en-IN" sz="2000" dirty="0" smtClean="0"/>
              <a:t>.</a:t>
            </a:r>
          </a:p>
          <a:p>
            <a:endParaRPr lang="en-IN" sz="2000" dirty="0" smtClean="0"/>
          </a:p>
          <a:p>
            <a:r>
              <a:rPr lang="en-IN" sz="2000" b="1" dirty="0" smtClean="0">
                <a:solidFill>
                  <a:schemeClr val="bg1"/>
                </a:solidFill>
              </a:rPr>
              <a:t>Also Read: </a:t>
            </a:r>
            <a:r>
              <a:rPr lang="en-IN" sz="2000" b="1" dirty="0" smtClean="0">
                <a:solidFill>
                  <a:schemeClr val="bg1"/>
                </a:solidFill>
                <a:hlinkClick r:id="rId2"/>
              </a:rPr>
              <a:t>Need for budget planning for the development of </a:t>
            </a:r>
            <a:r>
              <a:rPr lang="en-IN" sz="2000" b="1" dirty="0" smtClean="0">
                <a:solidFill>
                  <a:schemeClr val="bg1"/>
                </a:solidFill>
                <a:hlinkClick r:id="rId2"/>
              </a:rPr>
              <a:t>business</a:t>
            </a:r>
            <a:endParaRPr lang="en-IN" sz="2000" b="1" dirty="0" smtClean="0">
              <a:solidFill>
                <a:schemeClr val="bg1"/>
              </a:solidFill>
            </a:endParaRPr>
          </a:p>
          <a:p>
            <a:endParaRPr lang="en-IN" sz="2000" dirty="0" smtClean="0"/>
          </a:p>
          <a:p>
            <a:r>
              <a:rPr lang="en-IN" sz="2000" b="1" dirty="0" smtClean="0">
                <a:solidFill>
                  <a:schemeClr val="bg1"/>
                </a:solidFill>
              </a:rPr>
              <a:t>3. Supervisory or Lower Level of Management:</a:t>
            </a:r>
            <a:r>
              <a:rPr lang="en-IN" sz="2000" dirty="0" smtClean="0">
                <a:solidFill>
                  <a:schemeClr val="bg1"/>
                </a:solidFill>
              </a:rPr>
              <a:t> </a:t>
            </a:r>
            <a:r>
              <a:rPr lang="en-IN" sz="2000" dirty="0" smtClean="0"/>
              <a:t>The lower level management consists of the Foremen and the Supervisors. They are selected by the middle level management. It is also called Operative / Supervisory level or First Line of </a:t>
            </a:r>
            <a:r>
              <a:rPr lang="en-IN" sz="2000" dirty="0" smtClean="0"/>
              <a:t>Management. The </a:t>
            </a:r>
            <a:r>
              <a:rPr lang="en-IN" sz="2000" dirty="0" smtClean="0"/>
              <a:t>lower level management performs following activities</a:t>
            </a:r>
            <a:r>
              <a:rPr lang="en-IN" sz="2000" dirty="0" smtClean="0"/>
              <a:t>:</a:t>
            </a:r>
          </a:p>
          <a:p>
            <a:endParaRPr lang="en-IN" sz="2000" dirty="0" smtClean="0"/>
          </a:p>
          <a:p>
            <a:pPr>
              <a:buFont typeface="Wingdings" pitchFamily="2" charset="2"/>
              <a:buChar char="Ø"/>
            </a:pPr>
            <a:r>
              <a:rPr lang="en-IN" sz="2000" dirty="0" smtClean="0"/>
              <a:t>Directing and controlling the employees and motivating them.</a:t>
            </a:r>
            <a:endParaRPr lang="en-IN" sz="2000"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1600200"/>
            <a:ext cx="7620000" cy="2862322"/>
          </a:xfrm>
          <a:prstGeom prst="rect">
            <a:avLst/>
          </a:prstGeom>
        </p:spPr>
        <p:txBody>
          <a:bodyPr wrap="square">
            <a:spAutoFit/>
          </a:bodyPr>
          <a:lstStyle/>
          <a:p>
            <a:pPr>
              <a:buFont typeface="Wingdings" pitchFamily="2" charset="2"/>
              <a:buChar char="Ø"/>
            </a:pPr>
            <a:r>
              <a:rPr lang="en-IN" sz="2000" dirty="0" smtClean="0"/>
              <a:t>Co-ordinate between workers and middle level management</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The lower level managers make daily, weekly and monthly plans</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Responsible for getting productivity from the workers</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Require more technical and communication skills.</a:t>
            </a:r>
            <a:endParaRPr lang="en-IN" sz="2000" dirty="0"/>
          </a:p>
        </p:txBody>
      </p:sp>
      <p:sp>
        <p:nvSpPr>
          <p:cNvPr id="5" name="Rectangle 4"/>
          <p:cNvSpPr/>
          <p:nvPr/>
        </p:nvSpPr>
        <p:spPr>
          <a:xfrm>
            <a:off x="2971800" y="57150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E:\kunti\emn logo.png"/>
          <p:cNvPicPr>
            <a:picLocks noChangeAspect="1" noChangeArrowheads="1"/>
          </p:cNvPicPr>
          <p:nvPr/>
        </p:nvPicPr>
        <p:blipFill>
          <a:blip r:embed="rId2"/>
          <a:srcRect/>
          <a:stretch>
            <a:fillRect/>
          </a:stretch>
        </p:blipFill>
        <p:spPr bwMode="auto">
          <a:xfrm>
            <a:off x="2895600" y="4191000"/>
            <a:ext cx="2971800" cy="1085850"/>
          </a:xfrm>
          <a:prstGeom prst="rect">
            <a:avLst/>
          </a:prstGeom>
          <a:noFill/>
        </p:spPr>
      </p:pic>
      <p:sp>
        <p:nvSpPr>
          <p:cNvPr id="5" name="Rectangle 4"/>
          <p:cNvSpPr/>
          <p:nvPr/>
        </p:nvSpPr>
        <p:spPr>
          <a:xfrm>
            <a:off x="2362200" y="1219200"/>
            <a:ext cx="4572000" cy="1015663"/>
          </a:xfrm>
          <a:prstGeom prst="rect">
            <a:avLst/>
          </a:prstGeom>
        </p:spPr>
        <p:txBody>
          <a:bodyPr>
            <a:spAutoFit/>
          </a:bodyPr>
          <a:lstStyle/>
          <a:p>
            <a:pPr algn="ctr"/>
            <a:r>
              <a:rPr lang="en-US" sz="3000" b="1" dirty="0" smtClean="0"/>
              <a:t>Contact us at </a:t>
            </a:r>
          </a:p>
          <a:p>
            <a:pPr algn="ctr"/>
            <a:r>
              <a:rPr lang="en-US" sz="3000" b="1" dirty="0" smtClean="0"/>
              <a:t>info@easymnotes.in</a:t>
            </a:r>
            <a:endParaRPr lang="en-IN" sz="3000" b="1" dirty="0"/>
          </a:p>
        </p:txBody>
      </p:sp>
      <p:sp>
        <p:nvSpPr>
          <p:cNvPr id="6" name="Rectangle 5"/>
          <p:cNvSpPr/>
          <p:nvPr/>
        </p:nvSpPr>
        <p:spPr>
          <a:xfrm>
            <a:off x="2971800" y="55626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
        <p:nvSpPr>
          <p:cNvPr id="7" name="Rectangle 6"/>
          <p:cNvSpPr/>
          <p:nvPr/>
        </p:nvSpPr>
        <p:spPr>
          <a:xfrm>
            <a:off x="2514600" y="2667000"/>
            <a:ext cx="5029200" cy="1251466"/>
          </a:xfrm>
          <a:prstGeom prst="rect">
            <a:avLst/>
          </a:prstGeom>
        </p:spPr>
        <p:txBody>
          <a:bodyPr wrap="square">
            <a:spAutoFit/>
          </a:bodyPr>
          <a:lstStyle/>
          <a:p>
            <a:r>
              <a:rPr lang="en-US" sz="7500" dirty="0" smtClean="0">
                <a:latin typeface="Cambria" pitchFamily="18" charset="0"/>
              </a:rPr>
              <a:t>Thank you!</a:t>
            </a:r>
            <a:endParaRPr lang="en-IN" sz="75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68</TotalTime>
  <Words>205</Words>
  <Application>Microsoft Office PowerPoint</Application>
  <PresentationFormat>On-screen Show (4:3)</PresentationFormat>
  <Paragraphs>54</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Concourse</vt:lpstr>
      <vt:lpstr>Slide 1</vt:lpstr>
      <vt:lpstr>Slide 2</vt:lpstr>
      <vt:lpstr>Slide 3</vt:lpstr>
      <vt:lpstr>Slide 4</vt:lpstr>
      <vt:lpstr>Slide 5</vt:lpstr>
      <vt:lpstr>Slide 6</vt:lpstr>
      <vt:lpstr>Slide 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Ravi</dc:creator>
  <cp:lastModifiedBy>sony</cp:lastModifiedBy>
  <cp:revision>10</cp:revision>
  <dcterms:created xsi:type="dcterms:W3CDTF">2006-08-16T00:00:00Z</dcterms:created>
  <dcterms:modified xsi:type="dcterms:W3CDTF">2020-06-03T08:48:54Z</dcterms:modified>
</cp:coreProperties>
</file>