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1B5A3E-FB0B-4B6F-8CD8-EC64CCFA41FA}" type="datetimeFigureOut">
              <a:rPr lang="en-US" smtClean="0"/>
              <a:t>6/2/2020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7FC942-64C6-4A75-9147-BC97F849B9A5}"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C7FC942-64C6-4A75-9147-BC97F849B9A5}" type="slidenum">
              <a:rPr lang="en-IN" smtClean="0"/>
              <a:t>1</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easymnotes.in/definition-of-manage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easymnotes.in/types-of-motivational-theories-of-manage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57200" y="1905000"/>
            <a:ext cx="12192000" cy="630942"/>
          </a:xfrm>
          <a:prstGeom prst="rect">
            <a:avLst/>
          </a:prstGeom>
        </p:spPr>
        <p:txBody>
          <a:bodyPr wrap="square">
            <a:spAutoFit/>
          </a:bodyPr>
          <a:lstStyle/>
          <a:p>
            <a:r>
              <a:rPr lang="en-IN" sz="3500" b="1" cap="all" dirty="0" smtClean="0">
                <a:solidFill>
                  <a:schemeClr val="bg1">
                    <a:lumMod val="95000"/>
                    <a:lumOff val="5000"/>
                  </a:schemeClr>
                </a:solidFill>
              </a:rPr>
              <a:t>HUMAN RESOURCE MANAGEMENT</a:t>
            </a:r>
            <a:endParaRPr lang="en-IN" sz="3500" b="1" cap="all" dirty="0">
              <a:solidFill>
                <a:schemeClr val="bg1">
                  <a:lumMod val="95000"/>
                  <a:lumOff val="5000"/>
                </a:schemeClr>
              </a:solidFill>
            </a:endParaRPr>
          </a:p>
        </p:txBody>
      </p:sp>
      <p:pic>
        <p:nvPicPr>
          <p:cNvPr id="7" name="Picture 2" descr="E:\kunti\emn logo.png"/>
          <p:cNvPicPr>
            <a:picLocks noChangeAspect="1" noChangeArrowheads="1"/>
          </p:cNvPicPr>
          <p:nvPr/>
        </p:nvPicPr>
        <p:blipFill>
          <a:blip r:embed="rId3"/>
          <a:srcRect/>
          <a:stretch>
            <a:fillRect/>
          </a:stretch>
        </p:blipFill>
        <p:spPr bwMode="auto">
          <a:xfrm>
            <a:off x="2819400" y="4343400"/>
            <a:ext cx="2819400" cy="1009081"/>
          </a:xfrm>
          <a:prstGeom prst="rect">
            <a:avLst/>
          </a:prstGeom>
          <a:noFill/>
        </p:spPr>
      </p:pic>
      <p:sp>
        <p:nvSpPr>
          <p:cNvPr id="8" name="Rectangle 7"/>
          <p:cNvSpPr/>
          <p:nvPr/>
        </p:nvSpPr>
        <p:spPr>
          <a:xfrm>
            <a:off x="2743200" y="54864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676400"/>
            <a:ext cx="8458200" cy="4093428"/>
          </a:xfrm>
          <a:prstGeom prst="rect">
            <a:avLst/>
          </a:prstGeom>
        </p:spPr>
        <p:txBody>
          <a:bodyPr wrap="square">
            <a:spAutoFit/>
          </a:bodyPr>
          <a:lstStyle/>
          <a:p>
            <a:r>
              <a:rPr lang="en-IN" sz="2000" dirty="0" smtClean="0"/>
              <a:t>Human Resource Management is the </a:t>
            </a:r>
            <a:r>
              <a:rPr lang="en-IN" sz="2000" dirty="0" smtClean="0">
                <a:hlinkClick r:id="rId2"/>
              </a:rPr>
              <a:t>management</a:t>
            </a:r>
            <a:r>
              <a:rPr lang="en-IN" sz="2000" dirty="0" smtClean="0"/>
              <a:t> of employees in regards with an organization. It is the process of handling various aspects such as recruitment, selection, induction, orientation, training and development, appraisals, compensation and benefits, motivation, maintaining proper relations with employees and their trade unions, ensuring employees safety, welfare and healthy measures in compliance with labour laws of the land and, local, state and federal laws</a:t>
            </a:r>
            <a:r>
              <a:rPr lang="en-IN" sz="2000" dirty="0" smtClean="0"/>
              <a:t>.</a:t>
            </a:r>
          </a:p>
          <a:p>
            <a:endParaRPr lang="en-IN" sz="2000" dirty="0" smtClean="0"/>
          </a:p>
          <a:p>
            <a:r>
              <a:rPr lang="en-IN" sz="2000" dirty="0" smtClean="0"/>
              <a:t>Human Resource Management involves functions like planning, organizing, directing and controlling, procurement, development, maintenance of human resource in order to achieve individual, organizational and social objectives. It includes the study of management, psychology, communication, economics and sociology.</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524000"/>
            <a:ext cx="8458200" cy="4478149"/>
          </a:xfrm>
          <a:prstGeom prst="rect">
            <a:avLst/>
          </a:prstGeom>
        </p:spPr>
        <p:txBody>
          <a:bodyPr wrap="square">
            <a:spAutoFit/>
          </a:bodyPr>
          <a:lstStyle/>
          <a:p>
            <a:r>
              <a:rPr lang="en-IN" sz="2000" b="1" dirty="0" smtClean="0">
                <a:solidFill>
                  <a:schemeClr val="bg1">
                    <a:lumMod val="95000"/>
                    <a:lumOff val="5000"/>
                  </a:schemeClr>
                </a:solidFill>
              </a:rPr>
              <a:t>Also Read: </a:t>
            </a:r>
            <a:r>
              <a:rPr lang="en-IN" sz="2000" b="1" dirty="0" smtClean="0">
                <a:solidFill>
                  <a:schemeClr val="bg1">
                    <a:lumMod val="95000"/>
                    <a:lumOff val="5000"/>
                  </a:schemeClr>
                </a:solidFill>
                <a:hlinkClick r:id="rId2"/>
              </a:rPr>
              <a:t>Types of Motivational Theories of </a:t>
            </a:r>
            <a:r>
              <a:rPr lang="en-IN" sz="2000" b="1" dirty="0" smtClean="0">
                <a:solidFill>
                  <a:schemeClr val="bg1">
                    <a:lumMod val="95000"/>
                    <a:lumOff val="5000"/>
                  </a:schemeClr>
                </a:solidFill>
                <a:hlinkClick r:id="rId2"/>
              </a:rPr>
              <a:t>Management</a:t>
            </a:r>
            <a:endParaRPr lang="en-IN" sz="2000" b="1" dirty="0" smtClean="0">
              <a:solidFill>
                <a:schemeClr val="bg1">
                  <a:lumMod val="95000"/>
                  <a:lumOff val="5000"/>
                </a:schemeClr>
              </a:solidFill>
            </a:endParaRPr>
          </a:p>
          <a:p>
            <a:endParaRPr lang="en-IN" sz="2000" dirty="0" smtClean="0"/>
          </a:p>
          <a:p>
            <a:r>
              <a:rPr lang="en-IN" sz="2500" b="1" dirty="0" smtClean="0">
                <a:solidFill>
                  <a:schemeClr val="bg1">
                    <a:lumMod val="85000"/>
                    <a:lumOff val="15000"/>
                  </a:schemeClr>
                </a:solidFill>
              </a:rPr>
              <a:t>Importance of Human Resource </a:t>
            </a:r>
            <a:r>
              <a:rPr lang="en-IN" sz="2500" b="1" dirty="0" smtClean="0">
                <a:solidFill>
                  <a:schemeClr val="bg1">
                    <a:lumMod val="85000"/>
                    <a:lumOff val="15000"/>
                  </a:schemeClr>
                </a:solidFill>
              </a:rPr>
              <a:t>Management</a:t>
            </a:r>
          </a:p>
          <a:p>
            <a:endParaRPr lang="en-IN" sz="2000" dirty="0" smtClean="0"/>
          </a:p>
          <a:p>
            <a:r>
              <a:rPr lang="en-IN" sz="2000" dirty="0" smtClean="0"/>
              <a:t>Behind every invention, discovery or accomplishment is a human mind. It is a complex machine with far greater capabilities than any other machine. A human mind is a fundamental resource to build or create anything. However, it is full of curiosity and is not so easy to manage</a:t>
            </a:r>
            <a:r>
              <a:rPr lang="en-IN" sz="2000" dirty="0" smtClean="0"/>
              <a:t>.</a:t>
            </a:r>
          </a:p>
          <a:p>
            <a:endParaRPr lang="en-IN" sz="2000" dirty="0" smtClean="0"/>
          </a:p>
          <a:p>
            <a:r>
              <a:rPr lang="en-IN" sz="2000" dirty="0" smtClean="0"/>
              <a:t>Among the five Ms of management, i.e., men, money, machines, materials, and methods, HRM deals about the first M, which is men. Human Resource Management is important due to the fact that it deals with Men who in comparison with other Ms is not lifeless or abstract but is independent to think and decide.</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90600"/>
            <a:ext cx="8458200" cy="4478149"/>
          </a:xfrm>
          <a:prstGeom prst="rect">
            <a:avLst/>
          </a:prstGeom>
        </p:spPr>
        <p:txBody>
          <a:bodyPr wrap="square">
            <a:spAutoFit/>
          </a:bodyPr>
          <a:lstStyle/>
          <a:p>
            <a:r>
              <a:rPr lang="en-IN" sz="2500" b="1" dirty="0" smtClean="0">
                <a:solidFill>
                  <a:schemeClr val="bg1">
                    <a:lumMod val="95000"/>
                    <a:lumOff val="5000"/>
                  </a:schemeClr>
                </a:solidFill>
              </a:rPr>
              <a:t>Objectives of Human Resource </a:t>
            </a:r>
            <a:r>
              <a:rPr lang="en-IN" sz="2500" b="1" dirty="0" smtClean="0">
                <a:solidFill>
                  <a:schemeClr val="bg1">
                    <a:lumMod val="95000"/>
                    <a:lumOff val="5000"/>
                  </a:schemeClr>
                </a:solidFill>
              </a:rPr>
              <a:t>Management</a:t>
            </a:r>
          </a:p>
          <a:p>
            <a:endParaRPr lang="en-IN" sz="2000" dirty="0" smtClean="0"/>
          </a:p>
          <a:p>
            <a:r>
              <a:rPr lang="en-IN" sz="2000" dirty="0" smtClean="0"/>
              <a:t>•</a:t>
            </a:r>
            <a:r>
              <a:rPr lang="en-IN" sz="2000" b="1" dirty="0" smtClean="0"/>
              <a:t> Societal objective:</a:t>
            </a:r>
            <a:r>
              <a:rPr lang="en-IN" sz="2000" dirty="0" smtClean="0"/>
              <a:t> To be socially responsible to the needs and challenges of society while minimizing the negative impact of such demands upon the organization</a:t>
            </a:r>
            <a:r>
              <a:rPr lang="en-IN" sz="2000" dirty="0" smtClean="0"/>
              <a:t>.</a:t>
            </a:r>
          </a:p>
          <a:p>
            <a:r>
              <a:rPr lang="en-IN" sz="2000" dirty="0" smtClean="0"/>
              <a:t/>
            </a:r>
            <a:br>
              <a:rPr lang="en-IN" sz="2000" dirty="0" smtClean="0"/>
            </a:br>
            <a:r>
              <a:rPr lang="en-IN" sz="2000" b="1" dirty="0" smtClean="0"/>
              <a:t>• Organizational objective:</a:t>
            </a:r>
            <a:r>
              <a:rPr lang="en-IN" sz="2000" dirty="0" smtClean="0"/>
              <a:t> To recognize that Human resource management exists to contribute to organizational effectiveness</a:t>
            </a:r>
            <a:r>
              <a:rPr lang="en-IN" sz="2000" dirty="0" smtClean="0"/>
              <a:t>.</a:t>
            </a:r>
          </a:p>
          <a:p>
            <a:r>
              <a:rPr lang="en-IN" sz="2000" dirty="0" smtClean="0"/>
              <a:t/>
            </a:r>
            <a:br>
              <a:rPr lang="en-IN" sz="2000" dirty="0" smtClean="0"/>
            </a:br>
            <a:r>
              <a:rPr lang="en-IN" sz="2000" dirty="0" smtClean="0"/>
              <a:t>• </a:t>
            </a:r>
            <a:r>
              <a:rPr lang="en-IN" sz="2000" b="1" dirty="0" smtClean="0"/>
              <a:t>Functional objective:</a:t>
            </a:r>
            <a:r>
              <a:rPr lang="en-IN" sz="2000" dirty="0" smtClean="0"/>
              <a:t> To maintain the department’s contribution at a level appropriate to the organisation’s needs</a:t>
            </a:r>
            <a:r>
              <a:rPr lang="en-IN" sz="2000" dirty="0" smtClean="0"/>
              <a:t>.</a:t>
            </a:r>
          </a:p>
          <a:p>
            <a:r>
              <a:rPr lang="en-IN" sz="2000" dirty="0" smtClean="0"/>
              <a:t/>
            </a:r>
            <a:br>
              <a:rPr lang="en-IN" sz="2000" dirty="0" smtClean="0"/>
            </a:br>
            <a:r>
              <a:rPr lang="en-IN" sz="2000" b="1" dirty="0" smtClean="0"/>
              <a:t>• Personal objective: </a:t>
            </a:r>
            <a:r>
              <a:rPr lang="en-IN" sz="2000" dirty="0" smtClean="0"/>
              <a:t>To assist employees in achieving their personal goals in order to enhance their contribution to the organization.</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kunti\emn logo.png"/>
          <p:cNvPicPr>
            <a:picLocks noChangeAspect="1" noChangeArrowheads="1"/>
          </p:cNvPicPr>
          <p:nvPr/>
        </p:nvPicPr>
        <p:blipFill>
          <a:blip r:embed="rId2"/>
          <a:srcRect/>
          <a:stretch>
            <a:fillRect/>
          </a:stretch>
        </p:blipFill>
        <p:spPr bwMode="auto">
          <a:xfrm>
            <a:off x="2819400" y="4495800"/>
            <a:ext cx="2819400" cy="1030165"/>
          </a:xfrm>
          <a:prstGeom prst="rect">
            <a:avLst/>
          </a:prstGeom>
          <a:noFill/>
        </p:spPr>
      </p:pic>
      <p:sp>
        <p:nvSpPr>
          <p:cNvPr id="5" name="Rectangle 4"/>
          <p:cNvSpPr/>
          <p:nvPr/>
        </p:nvSpPr>
        <p:spPr>
          <a:xfrm>
            <a:off x="2133600" y="1371600"/>
            <a:ext cx="4572000" cy="1015663"/>
          </a:xfrm>
          <a:prstGeom prst="rect">
            <a:avLst/>
          </a:prstGeom>
        </p:spPr>
        <p:txBody>
          <a:bodyPr>
            <a:spAutoFit/>
          </a:bodyPr>
          <a:lstStyle/>
          <a:p>
            <a:pPr algn="ctr"/>
            <a:r>
              <a:rPr lang="en-US" sz="3000" b="1" dirty="0" smtClean="0"/>
              <a:t>Contact us at </a:t>
            </a:r>
          </a:p>
          <a:p>
            <a:pPr algn="ctr"/>
            <a:r>
              <a:rPr lang="en-US" sz="3000" b="1" dirty="0" smtClean="0"/>
              <a:t>info@easymnotes.in</a:t>
            </a:r>
            <a:endParaRPr lang="en-IN" sz="3000" b="1" dirty="0"/>
          </a:p>
        </p:txBody>
      </p:sp>
      <p:sp>
        <p:nvSpPr>
          <p:cNvPr id="6" name="Rectangle 5"/>
          <p:cNvSpPr/>
          <p:nvPr/>
        </p:nvSpPr>
        <p:spPr>
          <a:xfrm>
            <a:off x="2667000" y="5887916"/>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
        <p:nvSpPr>
          <p:cNvPr id="7" name="Rectangle 6"/>
          <p:cNvSpPr/>
          <p:nvPr/>
        </p:nvSpPr>
        <p:spPr>
          <a:xfrm>
            <a:off x="2133600" y="2819400"/>
            <a:ext cx="5105400" cy="1246495"/>
          </a:xfrm>
          <a:prstGeom prst="rect">
            <a:avLst/>
          </a:prstGeom>
        </p:spPr>
        <p:txBody>
          <a:bodyPr wrap="square">
            <a:spAutoFit/>
          </a:bodyPr>
          <a:lstStyle/>
          <a:p>
            <a:r>
              <a:rPr lang="en-US" sz="7500" dirty="0" smtClean="0">
                <a:latin typeface="Cambria" pitchFamily="18" charset="0"/>
              </a:rPr>
              <a:t>Thank you!</a:t>
            </a:r>
            <a:endParaRPr lang="en-IN" sz="75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TotalTime>
  <Words>30</Words>
  <Application>Microsoft Office PowerPoint</Application>
  <PresentationFormat>On-screen Show (4:3)</PresentationFormat>
  <Paragraphs>26</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Apex</vt:lpstr>
      <vt:lpstr>Slide 1</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Ravi</dc:creator>
  <cp:lastModifiedBy>sony</cp:lastModifiedBy>
  <cp:revision>9</cp:revision>
  <dcterms:created xsi:type="dcterms:W3CDTF">2006-08-16T00:00:00Z</dcterms:created>
  <dcterms:modified xsi:type="dcterms:W3CDTF">2020-06-02T18:08:45Z</dcterms:modified>
</cp:coreProperties>
</file>