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6/3/2020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6/3/2020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6/3/2020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6/3/2020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easymnotes.in/human-resource-managemen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easymnotes.in/details-of-human-resource-planni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1600" y="1828800"/>
            <a:ext cx="7543800" cy="2246769"/>
          </a:xfrm>
          <a:prstGeom prst="rect">
            <a:avLst/>
          </a:prstGeom>
        </p:spPr>
        <p:txBody>
          <a:bodyPr wrap="square">
            <a:spAutoFit/>
          </a:bodyPr>
          <a:lstStyle/>
          <a:p>
            <a:r>
              <a:rPr lang="en-IN" sz="3500" b="1" cap="all" dirty="0" smtClean="0">
                <a:solidFill>
                  <a:schemeClr val="bg1"/>
                </a:solidFill>
              </a:rPr>
              <a:t>FUNCTIONS OF HUMAN RESOURCE MANAGEMENT</a:t>
            </a:r>
          </a:p>
          <a:p>
            <a:r>
              <a:rPr lang="en-IN" sz="3500" dirty="0" smtClean="0">
                <a:solidFill>
                  <a:schemeClr val="bg1"/>
                </a:solidFill>
              </a:rPr>
              <a:t/>
            </a:r>
            <a:br>
              <a:rPr lang="en-IN" sz="3500" dirty="0" smtClean="0">
                <a:solidFill>
                  <a:schemeClr val="bg1"/>
                </a:solidFill>
              </a:rPr>
            </a:br>
            <a:endParaRPr lang="en-IN" sz="3500" dirty="0">
              <a:solidFill>
                <a:schemeClr val="bg1"/>
              </a:solidFill>
            </a:endParaRPr>
          </a:p>
        </p:txBody>
      </p:sp>
      <p:pic>
        <p:nvPicPr>
          <p:cNvPr id="5" name="Picture 2" descr="E:\kunti\emn logo.png"/>
          <p:cNvPicPr>
            <a:picLocks noChangeAspect="1" noChangeArrowheads="1"/>
          </p:cNvPicPr>
          <p:nvPr/>
        </p:nvPicPr>
        <p:blipFill>
          <a:blip r:embed="rId2"/>
          <a:srcRect/>
          <a:stretch>
            <a:fillRect/>
          </a:stretch>
        </p:blipFill>
        <p:spPr bwMode="auto">
          <a:xfrm>
            <a:off x="3276600" y="5086919"/>
            <a:ext cx="2590800" cy="856681"/>
          </a:xfrm>
          <a:prstGeom prst="rect">
            <a:avLst/>
          </a:prstGeom>
          <a:noFill/>
        </p:spPr>
      </p:pic>
      <p:sp>
        <p:nvSpPr>
          <p:cNvPr id="6" name="Rectangle 5"/>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95400" y="685800"/>
            <a:ext cx="4572000" cy="5078313"/>
          </a:xfrm>
          <a:prstGeom prst="rect">
            <a:avLst/>
          </a:prstGeom>
        </p:spPr>
        <p:txBody>
          <a:bodyPr>
            <a:spAutoFit/>
          </a:bodyPr>
          <a:lstStyle/>
          <a:p>
            <a:pPr>
              <a:buFont typeface="Wingdings" pitchFamily="2" charset="2"/>
              <a:buChar char="Ø"/>
            </a:pPr>
            <a:r>
              <a:rPr lang="en-IN" dirty="0" smtClean="0"/>
              <a:t>Work appreciation by employer</a:t>
            </a:r>
            <a:r>
              <a:rPr lang="en-IN" dirty="0" smtClean="0"/>
              <a:t>.</a:t>
            </a:r>
          </a:p>
          <a:p>
            <a:pPr>
              <a:buFont typeface="Wingdings" pitchFamily="2" charset="2"/>
              <a:buChar char="Ø"/>
            </a:pPr>
            <a:endParaRPr lang="en-IN" dirty="0" smtClean="0"/>
          </a:p>
          <a:p>
            <a:pPr>
              <a:buFont typeface="Wingdings" pitchFamily="2" charset="2"/>
              <a:buChar char="Ø"/>
            </a:pPr>
            <a:r>
              <a:rPr lang="en-IN" dirty="0" smtClean="0"/>
              <a:t>Interesting work</a:t>
            </a:r>
            <a:r>
              <a:rPr lang="en-IN" dirty="0" smtClean="0"/>
              <a:t>.</a:t>
            </a:r>
          </a:p>
          <a:p>
            <a:pPr>
              <a:buFont typeface="Wingdings" pitchFamily="2" charset="2"/>
              <a:buChar char="Ø"/>
            </a:pPr>
            <a:endParaRPr lang="en-IN" dirty="0" smtClean="0"/>
          </a:p>
          <a:p>
            <a:pPr>
              <a:buFont typeface="Wingdings" pitchFamily="2" charset="2"/>
              <a:buChar char="Ø"/>
            </a:pPr>
            <a:r>
              <a:rPr lang="en-IN" dirty="0" smtClean="0"/>
              <a:t>Good &amp; healthy relationship with colleagues and superiors</a:t>
            </a:r>
            <a:r>
              <a:rPr lang="en-IN" dirty="0" smtClean="0"/>
              <a:t>.</a:t>
            </a:r>
          </a:p>
          <a:p>
            <a:pPr>
              <a:buFont typeface="Wingdings" pitchFamily="2" charset="2"/>
              <a:buChar char="Ø"/>
            </a:pPr>
            <a:endParaRPr lang="en-IN" dirty="0" smtClean="0"/>
          </a:p>
          <a:p>
            <a:pPr>
              <a:buFont typeface="Wingdings" pitchFamily="2" charset="2"/>
              <a:buChar char="Ø"/>
            </a:pPr>
            <a:r>
              <a:rPr lang="en-IN" dirty="0" smtClean="0"/>
              <a:t>Learning &amp; training </a:t>
            </a:r>
            <a:r>
              <a:rPr lang="en-IN" dirty="0" smtClean="0"/>
              <a:t>opportunities.</a:t>
            </a:r>
          </a:p>
          <a:p>
            <a:pPr>
              <a:buFont typeface="Wingdings" pitchFamily="2" charset="2"/>
              <a:buChar char="Ø"/>
            </a:pPr>
            <a:endParaRPr lang="en-IN" dirty="0" smtClean="0"/>
          </a:p>
          <a:p>
            <a:pPr>
              <a:buFont typeface="Wingdings" pitchFamily="2" charset="2"/>
              <a:buChar char="Ø"/>
            </a:pPr>
            <a:r>
              <a:rPr lang="en-IN" dirty="0" smtClean="0"/>
              <a:t>Career development</a:t>
            </a:r>
            <a:r>
              <a:rPr lang="en-IN" dirty="0" smtClean="0"/>
              <a:t>.</a:t>
            </a:r>
          </a:p>
          <a:p>
            <a:pPr>
              <a:buFont typeface="Wingdings" pitchFamily="2" charset="2"/>
              <a:buChar char="Ø"/>
            </a:pPr>
            <a:endParaRPr lang="en-IN" dirty="0" smtClean="0"/>
          </a:p>
          <a:p>
            <a:pPr>
              <a:buFont typeface="Wingdings" pitchFamily="2" charset="2"/>
              <a:buChar char="Ø"/>
            </a:pPr>
            <a:r>
              <a:rPr lang="en-IN" dirty="0" smtClean="0"/>
              <a:t>Financial stability of employer</a:t>
            </a:r>
            <a:r>
              <a:rPr lang="en-IN" dirty="0" smtClean="0"/>
              <a:t>.</a:t>
            </a:r>
          </a:p>
          <a:p>
            <a:pPr>
              <a:buFont typeface="Wingdings" pitchFamily="2" charset="2"/>
              <a:buChar char="Ø"/>
            </a:pPr>
            <a:endParaRPr lang="en-IN" dirty="0" smtClean="0"/>
          </a:p>
          <a:p>
            <a:pPr>
              <a:buFont typeface="Wingdings" pitchFamily="2" charset="2"/>
              <a:buChar char="Ø"/>
            </a:pPr>
            <a:r>
              <a:rPr lang="en-IN" dirty="0" smtClean="0"/>
              <a:t>Job rotation</a:t>
            </a:r>
            <a:r>
              <a:rPr lang="en-IN" dirty="0" smtClean="0"/>
              <a:t>.</a:t>
            </a:r>
          </a:p>
          <a:p>
            <a:endParaRPr lang="en-IN" dirty="0" smtClean="0"/>
          </a:p>
          <a:p>
            <a:r>
              <a:rPr lang="en-IN" b="1" dirty="0" smtClean="0"/>
              <a:t>(f) </a:t>
            </a:r>
            <a:r>
              <a:rPr lang="en-IN" b="1" dirty="0" smtClean="0"/>
              <a:t>Integration</a:t>
            </a:r>
          </a:p>
          <a:p>
            <a:pPr>
              <a:buFont typeface="Wingdings" pitchFamily="2" charset="2"/>
              <a:buChar char="Ø"/>
            </a:pPr>
            <a:endParaRPr lang="en-IN" dirty="0" smtClean="0"/>
          </a:p>
          <a:p>
            <a:pPr>
              <a:buFont typeface="Wingdings" pitchFamily="2" charset="2"/>
              <a:buChar char="Ø"/>
            </a:pPr>
            <a:r>
              <a:rPr lang="en-IN" dirty="0" smtClean="0"/>
              <a:t>Industrial </a:t>
            </a:r>
            <a:r>
              <a:rPr lang="en-IN" dirty="0" smtClean="0"/>
              <a:t>relations</a:t>
            </a:r>
            <a:r>
              <a:rPr lang="en-IN" dirty="0" smtClean="0"/>
              <a:t>.</a:t>
            </a:r>
          </a:p>
        </p:txBody>
      </p:sp>
      <p:sp>
        <p:nvSpPr>
          <p:cNvPr id="6" name="Rectangle 5"/>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1447800"/>
            <a:ext cx="7315200" cy="3477875"/>
          </a:xfrm>
          <a:prstGeom prst="rect">
            <a:avLst/>
          </a:prstGeom>
        </p:spPr>
        <p:txBody>
          <a:bodyPr wrap="square">
            <a:spAutoFit/>
          </a:bodyPr>
          <a:lstStyle/>
          <a:p>
            <a:pPr>
              <a:buFont typeface="Wingdings" pitchFamily="2" charset="2"/>
              <a:buChar char="Ø"/>
            </a:pPr>
            <a:r>
              <a:rPr lang="en-IN" sz="2000" dirty="0" smtClean="0"/>
              <a:t>Employee Discipline</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Grievance redressed</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Dispute settlement</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Being a spokesman of employees and organization</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Resolving conflicts among employees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Prevention and dealing with sexual harassment.</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E:\kunti\emn logo.png"/>
          <p:cNvPicPr>
            <a:picLocks noChangeAspect="1" noChangeArrowheads="1"/>
          </p:cNvPicPr>
          <p:nvPr/>
        </p:nvPicPr>
        <p:blipFill>
          <a:blip r:embed="rId2"/>
          <a:srcRect/>
          <a:stretch>
            <a:fillRect/>
          </a:stretch>
        </p:blipFill>
        <p:spPr bwMode="auto">
          <a:xfrm>
            <a:off x="2971800" y="4191000"/>
            <a:ext cx="2971800" cy="1085850"/>
          </a:xfrm>
          <a:prstGeom prst="rect">
            <a:avLst/>
          </a:prstGeom>
          <a:noFill/>
        </p:spPr>
      </p:pic>
      <p:sp>
        <p:nvSpPr>
          <p:cNvPr id="5" name="Rectangle 4"/>
          <p:cNvSpPr/>
          <p:nvPr/>
        </p:nvSpPr>
        <p:spPr>
          <a:xfrm>
            <a:off x="2438400" y="1219200"/>
            <a:ext cx="4572000" cy="1015663"/>
          </a:xfrm>
          <a:prstGeom prst="rect">
            <a:avLst/>
          </a:prstGeom>
        </p:spPr>
        <p:txBody>
          <a:bodyPr>
            <a:spAutoFit/>
          </a:bodyPr>
          <a:lstStyle/>
          <a:p>
            <a:pPr algn="ctr"/>
            <a:r>
              <a:rPr lang="en-US" sz="3000" b="1" dirty="0" smtClean="0"/>
              <a:t>Contact us at </a:t>
            </a:r>
          </a:p>
          <a:p>
            <a:pPr algn="ctr"/>
            <a:r>
              <a:rPr lang="en-US" sz="3000" b="1" dirty="0" smtClean="0"/>
              <a:t>info@easymnotes.in</a:t>
            </a:r>
            <a:endParaRPr lang="en-IN" sz="3000" b="1" dirty="0"/>
          </a:p>
        </p:txBody>
      </p:sp>
      <p:sp>
        <p:nvSpPr>
          <p:cNvPr id="6" name="Rectangle 5"/>
          <p:cNvSpPr/>
          <p:nvPr/>
        </p:nvSpPr>
        <p:spPr>
          <a:xfrm>
            <a:off x="3048000" y="55626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
        <p:nvSpPr>
          <p:cNvPr id="7" name="Rectangle 6"/>
          <p:cNvSpPr/>
          <p:nvPr/>
        </p:nvSpPr>
        <p:spPr>
          <a:xfrm>
            <a:off x="2590800" y="2667000"/>
            <a:ext cx="5029200" cy="1251466"/>
          </a:xfrm>
          <a:prstGeom prst="rect">
            <a:avLst/>
          </a:prstGeom>
        </p:spPr>
        <p:txBody>
          <a:bodyPr wrap="square">
            <a:spAutoFit/>
          </a:bodyPr>
          <a:lstStyle/>
          <a:p>
            <a:r>
              <a:rPr lang="en-US" sz="7500" dirty="0" smtClean="0">
                <a:latin typeface="Cambria" pitchFamily="18" charset="0"/>
              </a:rPr>
              <a:t>Thank you!</a:t>
            </a:r>
            <a:endParaRPr lang="en-IN" sz="7500" dirty="0">
              <a:latin typeface="Cambr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838200"/>
            <a:ext cx="7924800" cy="5170646"/>
          </a:xfrm>
          <a:prstGeom prst="rect">
            <a:avLst/>
          </a:prstGeom>
        </p:spPr>
        <p:txBody>
          <a:bodyPr wrap="square">
            <a:spAutoFit/>
          </a:bodyPr>
          <a:lstStyle/>
          <a:p>
            <a:r>
              <a:rPr lang="en-IN" sz="2500" dirty="0" smtClean="0">
                <a:solidFill>
                  <a:schemeClr val="bg1"/>
                </a:solidFill>
              </a:rPr>
              <a:t>There are 2 types of main functions of </a:t>
            </a:r>
            <a:r>
              <a:rPr lang="en-IN" sz="2500" dirty="0" smtClean="0">
                <a:solidFill>
                  <a:schemeClr val="bg1"/>
                </a:solidFill>
                <a:hlinkClick r:id="rId2"/>
              </a:rPr>
              <a:t>Human Resource Management</a:t>
            </a:r>
            <a:r>
              <a:rPr lang="en-IN" sz="2000" dirty="0" smtClean="0">
                <a:solidFill>
                  <a:schemeClr val="bg1"/>
                </a:solidFill>
              </a:rPr>
              <a:t>:</a:t>
            </a:r>
            <a:br>
              <a:rPr lang="en-IN" sz="2000" dirty="0" smtClean="0">
                <a:solidFill>
                  <a:schemeClr val="bg1"/>
                </a:solidFill>
              </a:rPr>
            </a:br>
            <a:r>
              <a:rPr lang="en-IN" sz="2000" b="1" dirty="0" smtClean="0"/>
              <a:t/>
            </a:r>
            <a:br>
              <a:rPr lang="en-IN" sz="2000" b="1" dirty="0" smtClean="0"/>
            </a:br>
            <a:r>
              <a:rPr lang="en-IN" sz="2000" b="1" i="1" dirty="0" smtClean="0">
                <a:solidFill>
                  <a:schemeClr val="bg1"/>
                </a:solidFill>
              </a:rPr>
              <a:t>1. Managerial functions which </a:t>
            </a:r>
            <a:r>
              <a:rPr lang="en-IN" sz="2000" b="1" i="1" dirty="0" smtClean="0">
                <a:solidFill>
                  <a:schemeClr val="bg1"/>
                </a:solidFill>
              </a:rPr>
              <a:t>include</a:t>
            </a:r>
          </a:p>
          <a:p>
            <a:endParaRPr lang="en-IN" sz="2000" dirty="0" smtClean="0"/>
          </a:p>
          <a:p>
            <a:pPr marL="457200" indent="-457200">
              <a:buAutoNum type="alphaLcParenBoth"/>
            </a:pPr>
            <a:r>
              <a:rPr lang="en-IN" sz="2000" b="1" dirty="0" smtClean="0"/>
              <a:t>Planning</a:t>
            </a:r>
          </a:p>
          <a:p>
            <a:pPr marL="457200" indent="-457200">
              <a:buAutoNum type="alphaLcParenBoth"/>
            </a:pPr>
            <a:endParaRPr lang="en-IN" sz="2000" dirty="0" smtClean="0"/>
          </a:p>
          <a:p>
            <a:pPr>
              <a:buFont typeface="Wingdings" pitchFamily="2" charset="2"/>
              <a:buChar char="Ø"/>
            </a:pPr>
            <a:r>
              <a:rPr lang="en-IN" sz="2000" dirty="0" smtClean="0"/>
              <a:t>Establishing goals and objectives to be achieved</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Developing rules and </a:t>
            </a:r>
            <a:r>
              <a:rPr lang="en-IN" sz="2000" dirty="0" smtClean="0"/>
              <a:t>procedures.</a:t>
            </a:r>
          </a:p>
          <a:p>
            <a:pPr>
              <a:buFont typeface="Wingdings" pitchFamily="2" charset="2"/>
              <a:buChar char="Ø"/>
            </a:pPr>
            <a:endParaRPr lang="en-IN" sz="2000" dirty="0" smtClean="0"/>
          </a:p>
          <a:p>
            <a:pPr>
              <a:buFont typeface="Wingdings" pitchFamily="2" charset="2"/>
              <a:buChar char="Ø"/>
            </a:pPr>
            <a:r>
              <a:rPr lang="en-IN" sz="2000" dirty="0" smtClean="0"/>
              <a:t>Determining plans and forecasting techniques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HR outsourcing</a:t>
            </a:r>
            <a:r>
              <a:rPr lang="en-IN" sz="2000" dirty="0" smtClean="0"/>
              <a:t>.</a:t>
            </a:r>
          </a:p>
          <a:p>
            <a:endParaRPr lang="en-IN" sz="2000" dirty="0" smtClean="0"/>
          </a:p>
          <a:p>
            <a:r>
              <a:rPr lang="en-IN" sz="2000" b="1" dirty="0" smtClean="0"/>
              <a:t>(b) Organizing</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990600"/>
            <a:ext cx="8001000" cy="4093428"/>
          </a:xfrm>
          <a:prstGeom prst="rect">
            <a:avLst/>
          </a:prstGeom>
        </p:spPr>
        <p:txBody>
          <a:bodyPr wrap="square">
            <a:spAutoFit/>
          </a:bodyPr>
          <a:lstStyle/>
          <a:p>
            <a:pPr>
              <a:buFont typeface="Wingdings" pitchFamily="2" charset="2"/>
              <a:buChar char="Ø"/>
            </a:pPr>
            <a:r>
              <a:rPr lang="en-IN" sz="2000" dirty="0" smtClean="0"/>
              <a:t>Assigning each member specific tasks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Establishing departments and divisions</a:t>
            </a:r>
            <a:r>
              <a:rPr lang="en-IN" sz="2000" dirty="0" smtClean="0"/>
              <a:t>.</a:t>
            </a:r>
          </a:p>
          <a:p>
            <a:pPr>
              <a:buFont typeface="Wingdings" pitchFamily="2" charset="2"/>
              <a:buChar char="Ø"/>
            </a:pPr>
            <a:endParaRPr lang="en-US" sz="2000" dirty="0" smtClean="0"/>
          </a:p>
          <a:p>
            <a:pPr>
              <a:buFont typeface="Wingdings" pitchFamily="2" charset="2"/>
              <a:buChar char="Ø"/>
            </a:pPr>
            <a:r>
              <a:rPr lang="en-IN" sz="2000" dirty="0" smtClean="0"/>
              <a:t>Establishing </a:t>
            </a:r>
            <a:r>
              <a:rPr lang="en-IN" sz="2000" dirty="0" smtClean="0"/>
              <a:t>channels of authority and communication</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Creating a system to coordinate the works of the members</a:t>
            </a:r>
            <a:r>
              <a:rPr lang="en-IN" sz="2000" dirty="0" smtClean="0"/>
              <a:t>.</a:t>
            </a:r>
          </a:p>
          <a:p>
            <a:endParaRPr lang="en-IN" sz="2000" dirty="0" smtClean="0"/>
          </a:p>
          <a:p>
            <a:r>
              <a:rPr lang="en-IN" sz="2000" b="1" dirty="0" smtClean="0"/>
              <a:t>(c) </a:t>
            </a:r>
            <a:r>
              <a:rPr lang="en-IN" sz="2000" b="1" dirty="0" smtClean="0"/>
              <a:t>Staffing</a:t>
            </a:r>
          </a:p>
          <a:p>
            <a:endParaRPr lang="en-IN" sz="2000" dirty="0" smtClean="0"/>
          </a:p>
          <a:p>
            <a:pPr>
              <a:buFont typeface="Wingdings" pitchFamily="2" charset="2"/>
              <a:buChar char="Ø"/>
            </a:pPr>
            <a:r>
              <a:rPr lang="en-IN" sz="2000" dirty="0" smtClean="0"/>
              <a:t>Determining the type of people to be hired</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Compensating the employees.</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762000"/>
            <a:ext cx="8077200" cy="4801314"/>
          </a:xfrm>
          <a:prstGeom prst="rect">
            <a:avLst/>
          </a:prstGeom>
        </p:spPr>
        <p:txBody>
          <a:bodyPr wrap="square">
            <a:spAutoFit/>
          </a:bodyPr>
          <a:lstStyle/>
          <a:p>
            <a:pPr>
              <a:buFont typeface="Wingdings" pitchFamily="2" charset="2"/>
              <a:buChar char="Ø"/>
            </a:pPr>
            <a:r>
              <a:rPr lang="en-IN" dirty="0" smtClean="0"/>
              <a:t>Setting performance standards, measuring and evaluating the </a:t>
            </a:r>
            <a:r>
              <a:rPr lang="en-IN" dirty="0" smtClean="0"/>
              <a:t>employees</a:t>
            </a:r>
          </a:p>
          <a:p>
            <a:pPr>
              <a:buFont typeface="Wingdings" pitchFamily="2" charset="2"/>
              <a:buChar char="Ø"/>
            </a:pPr>
            <a:endParaRPr lang="en-IN" dirty="0" smtClean="0"/>
          </a:p>
          <a:p>
            <a:pPr>
              <a:buFont typeface="Wingdings" pitchFamily="2" charset="2"/>
              <a:buChar char="Ø"/>
            </a:pPr>
            <a:r>
              <a:rPr lang="en-IN" dirty="0" smtClean="0"/>
              <a:t>Counselling the employees</a:t>
            </a:r>
            <a:r>
              <a:rPr lang="en-IN" dirty="0" smtClean="0"/>
              <a:t>.</a:t>
            </a:r>
          </a:p>
          <a:p>
            <a:pPr>
              <a:buFont typeface="Wingdings" pitchFamily="2" charset="2"/>
              <a:buChar char="Ø"/>
            </a:pPr>
            <a:endParaRPr lang="en-IN" dirty="0" smtClean="0"/>
          </a:p>
          <a:p>
            <a:pPr>
              <a:buFont typeface="Wingdings" pitchFamily="2" charset="2"/>
              <a:buChar char="Ø"/>
            </a:pPr>
            <a:r>
              <a:rPr lang="en-IN" dirty="0" smtClean="0"/>
              <a:t>Recruiting prospective employees and selecting the best ones</a:t>
            </a:r>
            <a:r>
              <a:rPr lang="en-IN" dirty="0" smtClean="0"/>
              <a:t>.</a:t>
            </a:r>
          </a:p>
          <a:p>
            <a:pPr>
              <a:buFont typeface="Wingdings" pitchFamily="2" charset="2"/>
              <a:buChar char="Ø"/>
            </a:pPr>
            <a:endParaRPr lang="en-IN" dirty="0" smtClean="0"/>
          </a:p>
          <a:p>
            <a:pPr>
              <a:buFont typeface="Wingdings" pitchFamily="2" charset="2"/>
              <a:buChar char="Ø"/>
            </a:pPr>
            <a:r>
              <a:rPr lang="en-IN" dirty="0" smtClean="0"/>
              <a:t>HR metrics is to indicate current position and performance of the organization</a:t>
            </a:r>
            <a:r>
              <a:rPr lang="en-IN" dirty="0" smtClean="0"/>
              <a:t>.</a:t>
            </a:r>
          </a:p>
          <a:p>
            <a:endParaRPr lang="en-IN" dirty="0" smtClean="0"/>
          </a:p>
          <a:p>
            <a:r>
              <a:rPr lang="en-IN" b="1" dirty="0" smtClean="0"/>
              <a:t>(d) </a:t>
            </a:r>
            <a:r>
              <a:rPr lang="en-IN" b="1" dirty="0" smtClean="0"/>
              <a:t>Direction</a:t>
            </a:r>
          </a:p>
          <a:p>
            <a:endParaRPr lang="en-IN" dirty="0" smtClean="0"/>
          </a:p>
          <a:p>
            <a:pPr>
              <a:buFont typeface="Wingdings" pitchFamily="2" charset="2"/>
              <a:buChar char="Ø"/>
            </a:pPr>
            <a:r>
              <a:rPr lang="en-IN" dirty="0" smtClean="0"/>
              <a:t>Getting work done through subordinates so as to meet the organisation’s goals and objectives</a:t>
            </a:r>
            <a:r>
              <a:rPr lang="en-IN" dirty="0" smtClean="0"/>
              <a:t>.</a:t>
            </a:r>
          </a:p>
          <a:p>
            <a:pPr>
              <a:buFont typeface="Wingdings" pitchFamily="2" charset="2"/>
              <a:buChar char="Ø"/>
            </a:pPr>
            <a:endParaRPr lang="en-IN" dirty="0" smtClean="0"/>
          </a:p>
          <a:p>
            <a:pPr>
              <a:buFont typeface="Wingdings" pitchFamily="2" charset="2"/>
              <a:buChar char="Ø"/>
            </a:pPr>
            <a:r>
              <a:rPr lang="en-IN" dirty="0" smtClean="0"/>
              <a:t>Ensuring effective two-way communication for the exchange of information with the subordinates.</a:t>
            </a:r>
            <a:endParaRPr lang="en-IN"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838200"/>
            <a:ext cx="7848600" cy="5016758"/>
          </a:xfrm>
          <a:prstGeom prst="rect">
            <a:avLst/>
          </a:prstGeom>
        </p:spPr>
        <p:txBody>
          <a:bodyPr wrap="square">
            <a:spAutoFit/>
          </a:bodyPr>
          <a:lstStyle/>
          <a:p>
            <a:pPr>
              <a:buFont typeface="Wingdings" pitchFamily="2" charset="2"/>
              <a:buChar char="Ø"/>
            </a:pPr>
            <a:r>
              <a:rPr lang="en-IN" sz="2000" dirty="0" smtClean="0"/>
              <a:t>Motivating subordinates to strive for better performance</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Maintaining the group morale by way of fair treatment among employees, being ethical and generous towards employees, management being loyal to its employees and giving priority to employee concerns</a:t>
            </a:r>
            <a:r>
              <a:rPr lang="en-IN" sz="2000" dirty="0" smtClean="0"/>
              <a:t>.</a:t>
            </a:r>
          </a:p>
          <a:p>
            <a:endParaRPr lang="en-IN" sz="2000" dirty="0" smtClean="0"/>
          </a:p>
          <a:p>
            <a:r>
              <a:rPr lang="en-IN" sz="2000" b="1" dirty="0" smtClean="0"/>
              <a:t>(e) </a:t>
            </a:r>
            <a:r>
              <a:rPr lang="en-IN" sz="2000" b="1" dirty="0" smtClean="0"/>
              <a:t>Controlling</a:t>
            </a:r>
          </a:p>
          <a:p>
            <a:endParaRPr lang="en-IN" sz="2000" dirty="0" smtClean="0"/>
          </a:p>
          <a:p>
            <a:pPr>
              <a:buFont typeface="Wingdings" pitchFamily="2" charset="2"/>
              <a:buChar char="Ø"/>
            </a:pPr>
            <a:r>
              <a:rPr lang="en-IN" sz="2000" dirty="0" smtClean="0"/>
              <a:t>Establishment of standard performance so as to measure the actual performance of the employees by conducting performance evaluation for appraisals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Measurement of actual performance with the established performance standards of employees for finding out gaps in employee performance.</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838200"/>
            <a:ext cx="8001000" cy="5016758"/>
          </a:xfrm>
          <a:prstGeom prst="rect">
            <a:avLst/>
          </a:prstGeom>
        </p:spPr>
        <p:txBody>
          <a:bodyPr wrap="square">
            <a:spAutoFit/>
          </a:bodyPr>
          <a:lstStyle/>
          <a:p>
            <a:pPr>
              <a:buFont typeface="Wingdings" pitchFamily="2" charset="2"/>
              <a:buChar char="Ø"/>
            </a:pPr>
            <a:r>
              <a:rPr lang="en-IN" sz="2000" dirty="0" smtClean="0"/>
              <a:t>Comparison of actual performance with the standard one to find the deviation for initiation of corrective actions, if there are any deviations. Corrective actions include giving proper and suitable training to such employees or withholding of increments in payments until performance gaps are none</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Demotion of employee, suspension and discharge from job is initiated when serious deviations are </a:t>
            </a:r>
            <a:r>
              <a:rPr lang="en-IN" sz="2000" dirty="0" smtClean="0"/>
              <a:t>identified.</a:t>
            </a:r>
          </a:p>
          <a:p>
            <a:endParaRPr lang="en-IN" sz="2000" dirty="0" smtClean="0"/>
          </a:p>
          <a:p>
            <a:r>
              <a:rPr lang="en-IN" sz="2000" b="1" i="1" dirty="0" smtClean="0"/>
              <a:t>2. Operative functions which </a:t>
            </a:r>
            <a:r>
              <a:rPr lang="en-IN" sz="2000" b="1" i="1" dirty="0" smtClean="0"/>
              <a:t>include</a:t>
            </a:r>
          </a:p>
          <a:p>
            <a:endParaRPr lang="en-IN" sz="2000" dirty="0" smtClean="0"/>
          </a:p>
          <a:p>
            <a:pPr marL="457200" indent="-457200">
              <a:buAutoNum type="alphaLcParenBoth"/>
            </a:pPr>
            <a:r>
              <a:rPr lang="en-IN" sz="2000" b="1" dirty="0" smtClean="0"/>
              <a:t>Procurement</a:t>
            </a:r>
          </a:p>
          <a:p>
            <a:pPr marL="457200" indent="-457200">
              <a:buAutoNum type="alphaLcParenBoth"/>
            </a:pPr>
            <a:endParaRPr lang="en-IN" sz="2000" dirty="0" smtClean="0"/>
          </a:p>
          <a:p>
            <a:pPr>
              <a:buFont typeface="Wingdings" pitchFamily="2" charset="2"/>
              <a:buChar char="Ø"/>
            </a:pPr>
            <a:r>
              <a:rPr lang="en-IN" sz="2000" dirty="0" smtClean="0"/>
              <a:t>Job analysis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Job design.</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609600"/>
            <a:ext cx="8077200" cy="5324535"/>
          </a:xfrm>
          <a:prstGeom prst="rect">
            <a:avLst/>
          </a:prstGeom>
        </p:spPr>
        <p:txBody>
          <a:bodyPr wrap="square">
            <a:spAutoFit/>
          </a:bodyPr>
          <a:lstStyle/>
          <a:p>
            <a:pPr>
              <a:buFont typeface="Wingdings" pitchFamily="2" charset="2"/>
              <a:buChar char="Ø"/>
            </a:pPr>
            <a:r>
              <a:rPr lang="en-IN" sz="2000" dirty="0" smtClean="0"/>
              <a:t>Recruitment and selection</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hlinkClick r:id="rId2"/>
              </a:rPr>
              <a:t>Human Resource Planning</a:t>
            </a:r>
            <a:r>
              <a:rPr lang="en-IN" sz="2000" dirty="0" smtClean="0"/>
              <a:t> (HRP) may be defined as strategy for acquisition, utilization, improvement and preservation of the human resources of an enterprise</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Induction and orientation</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Socialization</a:t>
            </a:r>
            <a:r>
              <a:rPr lang="en-IN" sz="2000" dirty="0" smtClean="0"/>
              <a:t>.</a:t>
            </a:r>
          </a:p>
          <a:p>
            <a:endParaRPr lang="en-IN" sz="2000" dirty="0" smtClean="0"/>
          </a:p>
          <a:p>
            <a:r>
              <a:rPr lang="en-IN" sz="2000" b="1" dirty="0" smtClean="0"/>
              <a:t>(b) </a:t>
            </a:r>
            <a:r>
              <a:rPr lang="en-IN" sz="2000" b="1" dirty="0" smtClean="0"/>
              <a:t>Development</a:t>
            </a:r>
          </a:p>
          <a:p>
            <a:pPr>
              <a:buFont typeface="Wingdings" pitchFamily="2" charset="2"/>
              <a:buChar char="Ø"/>
            </a:pPr>
            <a:endParaRPr lang="en-IN" sz="2000" dirty="0" smtClean="0"/>
          </a:p>
          <a:p>
            <a:pPr>
              <a:buFont typeface="Wingdings" pitchFamily="2" charset="2"/>
              <a:buChar char="Ø"/>
            </a:pPr>
            <a:r>
              <a:rPr lang="en-IN" sz="2000" dirty="0" smtClean="0"/>
              <a:t>Career planning and career development</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Executive development</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Employee training and development</a:t>
            </a:r>
            <a:r>
              <a:rPr lang="en-IN" sz="2000" dirty="0" smtClean="0"/>
              <a:t>.</a:t>
            </a:r>
            <a:endParaRPr lang="en-IN" sz="2000" dirty="0" smtClean="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90600" y="1066800"/>
            <a:ext cx="7772400" cy="4708981"/>
          </a:xfrm>
          <a:prstGeom prst="rect">
            <a:avLst/>
          </a:prstGeom>
        </p:spPr>
        <p:txBody>
          <a:bodyPr wrap="square">
            <a:spAutoFit/>
          </a:bodyPr>
          <a:lstStyle/>
          <a:p>
            <a:pPr>
              <a:buFont typeface="Wingdings" pitchFamily="2" charset="2"/>
              <a:buChar char="Ø"/>
            </a:pPr>
            <a:r>
              <a:rPr lang="en-IN" sz="2000" dirty="0" smtClean="0"/>
              <a:t>Overall development of organization</a:t>
            </a:r>
            <a:r>
              <a:rPr lang="en-IN" sz="2000" dirty="0" smtClean="0"/>
              <a:t>.</a:t>
            </a:r>
          </a:p>
          <a:p>
            <a:endParaRPr lang="en-IN" sz="2000" dirty="0" smtClean="0"/>
          </a:p>
          <a:p>
            <a:r>
              <a:rPr lang="en-IN" sz="2000" b="1" dirty="0" smtClean="0"/>
              <a:t>(c) </a:t>
            </a:r>
            <a:r>
              <a:rPr lang="en-IN" sz="2000" b="1" dirty="0" smtClean="0"/>
              <a:t>Compensation</a:t>
            </a:r>
          </a:p>
          <a:p>
            <a:endParaRPr lang="en-IN" sz="2000" dirty="0" smtClean="0"/>
          </a:p>
          <a:p>
            <a:pPr>
              <a:buFont typeface="Wingdings" pitchFamily="2" charset="2"/>
              <a:buChar char="Ø"/>
            </a:pPr>
            <a:r>
              <a:rPr lang="en-IN" sz="2000" dirty="0" smtClean="0"/>
              <a:t>Job evaluation</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Performance evaluation or performance </a:t>
            </a:r>
            <a:r>
              <a:rPr lang="en-IN" sz="2000" dirty="0" smtClean="0"/>
              <a:t>appraisal.</a:t>
            </a:r>
          </a:p>
          <a:p>
            <a:endParaRPr lang="en-IN" sz="2000" dirty="0" smtClean="0"/>
          </a:p>
          <a:p>
            <a:pPr>
              <a:buFont typeface="Wingdings" pitchFamily="2" charset="2"/>
              <a:buChar char="Ø"/>
            </a:pPr>
            <a:r>
              <a:rPr lang="en-IN" sz="2000" dirty="0" smtClean="0"/>
              <a:t>Wages or salary administration</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Employee rewards, perks and benefits</a:t>
            </a:r>
            <a:r>
              <a:rPr lang="en-IN" sz="2000" dirty="0" smtClean="0"/>
              <a:t>.</a:t>
            </a:r>
          </a:p>
          <a:p>
            <a:endParaRPr lang="en-IN" sz="2000" dirty="0" smtClean="0"/>
          </a:p>
          <a:p>
            <a:r>
              <a:rPr lang="en-IN" sz="2000" b="1" dirty="0" smtClean="0"/>
              <a:t>(d) </a:t>
            </a:r>
            <a:r>
              <a:rPr lang="en-IN" sz="2000" b="1" dirty="0" smtClean="0"/>
              <a:t>Maintenance</a:t>
            </a:r>
          </a:p>
          <a:p>
            <a:pPr>
              <a:buFont typeface="Wingdings" pitchFamily="2" charset="2"/>
              <a:buChar char="Ø"/>
            </a:pPr>
            <a:endParaRPr lang="en-IN" sz="2000" dirty="0" smtClean="0"/>
          </a:p>
          <a:p>
            <a:pPr>
              <a:buFont typeface="Wingdings" pitchFamily="2" charset="2"/>
              <a:buChar char="Ø"/>
            </a:pPr>
            <a:r>
              <a:rPr lang="en-IN" sz="2000" dirty="0" smtClean="0"/>
              <a:t>Employee well-being.</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990600"/>
            <a:ext cx="7391400" cy="4708981"/>
          </a:xfrm>
          <a:prstGeom prst="rect">
            <a:avLst/>
          </a:prstGeom>
        </p:spPr>
        <p:txBody>
          <a:bodyPr wrap="square">
            <a:spAutoFit/>
          </a:bodyPr>
          <a:lstStyle/>
          <a:p>
            <a:pPr>
              <a:buFont typeface="Wingdings" pitchFamily="2" charset="2"/>
              <a:buChar char="Ø"/>
            </a:pPr>
            <a:r>
              <a:rPr lang="en-IN" sz="2000" dirty="0" smtClean="0"/>
              <a:t>Social security for employees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Participation of workers in management of industries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Providing good work- life balance </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Maintaining HR records</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Implementation of Human Resource information system</a:t>
            </a:r>
            <a:r>
              <a:rPr lang="en-IN" sz="2000" dirty="0" smtClean="0"/>
              <a:t>.</a:t>
            </a:r>
          </a:p>
          <a:p>
            <a:endParaRPr lang="en-IN" sz="2000" dirty="0" smtClean="0"/>
          </a:p>
          <a:p>
            <a:r>
              <a:rPr lang="en-IN" sz="2000" b="1" dirty="0" smtClean="0"/>
              <a:t>(e) </a:t>
            </a:r>
            <a:r>
              <a:rPr lang="en-IN" sz="2000" b="1" dirty="0" smtClean="0"/>
              <a:t>Motivation</a:t>
            </a:r>
          </a:p>
          <a:p>
            <a:pPr>
              <a:buFont typeface="Wingdings" pitchFamily="2" charset="2"/>
              <a:buChar char="Ø"/>
            </a:pPr>
            <a:endParaRPr lang="en-IN" sz="2000" dirty="0" smtClean="0"/>
          </a:p>
          <a:p>
            <a:pPr>
              <a:buFont typeface="Wingdings" pitchFamily="2" charset="2"/>
              <a:buChar char="Ø"/>
            </a:pPr>
            <a:r>
              <a:rPr lang="en-IN" sz="2000" dirty="0" smtClean="0"/>
              <a:t>Job security &amp; stability</a:t>
            </a:r>
            <a:r>
              <a:rPr lang="en-IN" sz="2000" dirty="0" smtClean="0"/>
              <a:t>.</a:t>
            </a:r>
          </a:p>
          <a:p>
            <a:pPr>
              <a:buFont typeface="Wingdings" pitchFamily="2" charset="2"/>
              <a:buChar char="Ø"/>
            </a:pPr>
            <a:endParaRPr lang="en-IN" sz="2000" dirty="0" smtClean="0"/>
          </a:p>
          <a:p>
            <a:pPr>
              <a:buFont typeface="Wingdings" pitchFamily="2" charset="2"/>
              <a:buChar char="Ø"/>
            </a:pPr>
            <a:r>
              <a:rPr lang="en-IN" sz="2000" dirty="0" smtClean="0"/>
              <a:t>Financial compensation.</a:t>
            </a:r>
            <a:endParaRPr lang="en-IN" sz="2000" dirty="0"/>
          </a:p>
        </p:txBody>
      </p:sp>
      <p:sp>
        <p:nvSpPr>
          <p:cNvPr id="5" name="Rectangle 4"/>
          <p:cNvSpPr/>
          <p:nvPr/>
        </p:nvSpPr>
        <p:spPr>
          <a:xfrm>
            <a:off x="3124200" y="6019800"/>
            <a:ext cx="3256020" cy="523220"/>
          </a:xfrm>
          <a:prstGeom prst="rect">
            <a:avLst/>
          </a:prstGeom>
        </p:spPr>
        <p:txBody>
          <a:bodyPr wrap="none">
            <a:spAutoFit/>
          </a:bodyPr>
          <a:lstStyle/>
          <a:p>
            <a:r>
              <a:rPr lang="en-US" sz="2800" dirty="0" smtClean="0">
                <a:latin typeface="Cambria" pitchFamily="18" charset="0"/>
              </a:rPr>
              <a:t>www.easymnotes.in</a:t>
            </a:r>
            <a:endParaRPr lang="en-IN" sz="28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50</TotalTime>
  <Words>461</Words>
  <Application>Microsoft Office PowerPoint</Application>
  <PresentationFormat>On-screen Show (4:3)</PresentationFormat>
  <Paragraphs>149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Concourse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Ravi</dc:creator>
  <cp:lastModifiedBy>sony</cp:lastModifiedBy>
  <cp:revision>8</cp:revision>
  <dcterms:created xsi:type="dcterms:W3CDTF">2006-08-16T00:00:00Z</dcterms:created>
  <dcterms:modified xsi:type="dcterms:W3CDTF">2020-06-03T08:49:44Z</dcterms:modified>
</cp:coreProperties>
</file>