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asymnotes.in/training-vs-mentoring-which-one-suits-you-better/" TargetMode="External"/><Relationship Id="rId2" Type="http://schemas.openxmlformats.org/officeDocument/2006/relationships/hyperlink" Target="http://www.easymnotes.in/human-resource-manage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1676400"/>
            <a:ext cx="6858000" cy="1169551"/>
          </a:xfrm>
          <a:prstGeom prst="rect">
            <a:avLst/>
          </a:prstGeom>
        </p:spPr>
        <p:txBody>
          <a:bodyPr wrap="square">
            <a:spAutoFit/>
          </a:bodyPr>
          <a:lstStyle/>
          <a:p>
            <a:r>
              <a:rPr lang="en-IN" sz="3500" b="1" cap="all" dirty="0" smtClean="0">
                <a:solidFill>
                  <a:schemeClr val="bg1"/>
                </a:solidFill>
              </a:rPr>
              <a:t>DIFFERENCE BETWEEN TRAINING AND DEVELOPMENT</a:t>
            </a:r>
            <a:endParaRPr lang="en-IN" sz="3500" b="1" cap="all" dirty="0">
              <a:solidFill>
                <a:schemeClr val="bg1"/>
              </a:solidFill>
            </a:endParaRPr>
          </a:p>
        </p:txBody>
      </p:sp>
      <p:pic>
        <p:nvPicPr>
          <p:cNvPr id="5" name="Picture 2" descr="E:\kunti\emn logo.png"/>
          <p:cNvPicPr>
            <a:picLocks noChangeAspect="1" noChangeArrowheads="1"/>
          </p:cNvPicPr>
          <p:nvPr/>
        </p:nvPicPr>
        <p:blipFill>
          <a:blip r:embed="rId2"/>
          <a:srcRect/>
          <a:stretch>
            <a:fillRect/>
          </a:stretch>
        </p:blipFill>
        <p:spPr bwMode="auto">
          <a:xfrm>
            <a:off x="3276600" y="5086919"/>
            <a:ext cx="2590800" cy="856681"/>
          </a:xfrm>
          <a:prstGeom prst="rect">
            <a:avLst/>
          </a:prstGeom>
          <a:noFill/>
        </p:spPr>
      </p:pic>
      <p:sp>
        <p:nvSpPr>
          <p:cNvPr id="6" name="Rectangle 5"/>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914400"/>
            <a:ext cx="7696200" cy="4401205"/>
          </a:xfrm>
          <a:prstGeom prst="rect">
            <a:avLst/>
          </a:prstGeom>
        </p:spPr>
        <p:txBody>
          <a:bodyPr wrap="square">
            <a:spAutoFit/>
          </a:bodyPr>
          <a:lstStyle/>
          <a:p>
            <a:r>
              <a:rPr lang="en-IN" sz="2000" dirty="0" smtClean="0"/>
              <a:t>Employee training and development is the core function of </a:t>
            </a:r>
            <a:r>
              <a:rPr lang="en-IN" sz="2000" dirty="0" smtClean="0">
                <a:hlinkClick r:id="rId2"/>
              </a:rPr>
              <a:t>human resource management</a:t>
            </a:r>
            <a:r>
              <a:rPr lang="en-IN" sz="2000" dirty="0" smtClean="0"/>
              <a:t>. It ensures continuous skill development through various means of learning so as to obtain quality output from employees</a:t>
            </a:r>
            <a:r>
              <a:rPr lang="en-IN" sz="2000" dirty="0" smtClean="0"/>
              <a:t>.</a:t>
            </a:r>
          </a:p>
          <a:p>
            <a:endParaRPr lang="en-IN" sz="2000" dirty="0" smtClean="0"/>
          </a:p>
          <a:p>
            <a:r>
              <a:rPr lang="en-IN" sz="2000" dirty="0" smtClean="0"/>
              <a:t>Training refers to the process of acquiring certain skill set or polishing of existing skill set for attaining higher position. Development means to identify the individual needs, abilities and goals and the organization’s job demands and job rewards through well designed programmes of career development matching abilities with demands and rewards</a:t>
            </a:r>
            <a:r>
              <a:rPr lang="en-IN" sz="2000" dirty="0" smtClean="0"/>
              <a:t>.</a:t>
            </a:r>
          </a:p>
          <a:p>
            <a:endParaRPr lang="en-IN" sz="2000" dirty="0" smtClean="0"/>
          </a:p>
          <a:p>
            <a:r>
              <a:rPr lang="en-IN" sz="2000" b="1" dirty="0" smtClean="0"/>
              <a:t>Also Read: </a:t>
            </a:r>
            <a:r>
              <a:rPr lang="en-IN" sz="2000" b="1" dirty="0" smtClean="0">
                <a:hlinkClick r:id="rId3"/>
              </a:rPr>
              <a:t>Training </a:t>
            </a:r>
            <a:r>
              <a:rPr lang="en-IN" sz="2000" b="1" dirty="0" err="1" smtClean="0">
                <a:hlinkClick r:id="rId3"/>
              </a:rPr>
              <a:t>vs</a:t>
            </a:r>
            <a:r>
              <a:rPr lang="en-IN" sz="2000" b="1" dirty="0" smtClean="0">
                <a:hlinkClick r:id="rId3"/>
              </a:rPr>
              <a:t> Mentoring: Which One Suits You Better?</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143000"/>
            <a:ext cx="7620000" cy="3477875"/>
          </a:xfrm>
          <a:prstGeom prst="rect">
            <a:avLst/>
          </a:prstGeom>
        </p:spPr>
        <p:txBody>
          <a:bodyPr wrap="square">
            <a:spAutoFit/>
          </a:bodyPr>
          <a:lstStyle/>
          <a:p>
            <a:r>
              <a:rPr lang="en-IN" sz="2000" dirty="0" smtClean="0"/>
              <a:t>Employee training methods are categorised into on-job training methods and off job training methods</a:t>
            </a:r>
            <a:r>
              <a:rPr lang="en-IN" sz="2000" dirty="0" smtClean="0"/>
              <a:t>.</a:t>
            </a:r>
          </a:p>
          <a:p>
            <a:endParaRPr lang="en-IN" sz="2000" dirty="0" smtClean="0"/>
          </a:p>
          <a:p>
            <a:pPr>
              <a:buFont typeface="Wingdings" pitchFamily="2" charset="2"/>
              <a:buChar char="§"/>
            </a:pPr>
            <a:r>
              <a:rPr lang="en-IN" sz="2000" b="1" dirty="0" smtClean="0"/>
              <a:t>On-the-job training methods:</a:t>
            </a:r>
            <a:r>
              <a:rPr lang="en-IN" sz="2000" dirty="0" smtClean="0"/>
              <a:t> Job rotation, coaching, job instruction, committee assignments, apprenticeship and </a:t>
            </a:r>
            <a:r>
              <a:rPr lang="en-IN" sz="2000" dirty="0" smtClean="0"/>
              <a:t>internship</a:t>
            </a:r>
          </a:p>
          <a:p>
            <a:pPr>
              <a:buFont typeface="Wingdings" pitchFamily="2" charset="2"/>
              <a:buChar char="§"/>
            </a:pPr>
            <a:endParaRPr lang="en-IN" sz="2000" dirty="0" smtClean="0"/>
          </a:p>
          <a:p>
            <a:pPr>
              <a:buFont typeface="Wingdings" pitchFamily="2" charset="2"/>
              <a:buChar char="§"/>
            </a:pPr>
            <a:r>
              <a:rPr lang="en-IN" sz="2000" b="1" dirty="0" smtClean="0"/>
              <a:t>Of the job training methods:</a:t>
            </a:r>
            <a:r>
              <a:rPr lang="en-IN" sz="2000" dirty="0" smtClean="0"/>
              <a:t> Classroom lecture method, audiovisual training method, simulation, </a:t>
            </a:r>
            <a:r>
              <a:rPr lang="en-IN" sz="2000" dirty="0" err="1" smtClean="0"/>
              <a:t>bistable</a:t>
            </a:r>
            <a:r>
              <a:rPr lang="en-IN" sz="2000" dirty="0" smtClean="0"/>
              <a:t> training, case studies, role playing and the programmed instruction method.</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3048000" y="4267200"/>
            <a:ext cx="2971800" cy="1085850"/>
          </a:xfrm>
          <a:prstGeom prst="rect">
            <a:avLst/>
          </a:prstGeom>
          <a:noFill/>
        </p:spPr>
      </p:pic>
      <p:sp>
        <p:nvSpPr>
          <p:cNvPr id="5" name="Rectangle 4"/>
          <p:cNvSpPr/>
          <p:nvPr/>
        </p:nvSpPr>
        <p:spPr>
          <a:xfrm>
            <a:off x="2514600" y="12954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6" name="Rectangle 5"/>
          <p:cNvSpPr/>
          <p:nvPr/>
        </p:nvSpPr>
        <p:spPr>
          <a:xfrm>
            <a:off x="3124200" y="5638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2667000" y="2743200"/>
            <a:ext cx="5029200" cy="1251466"/>
          </a:xfrm>
          <a:prstGeom prst="rect">
            <a:avLst/>
          </a:prstGeom>
        </p:spPr>
        <p:txBody>
          <a:bodyPr wrap="square">
            <a:spAutoFit/>
          </a:bodyPr>
          <a:lstStyle/>
          <a:p>
            <a:r>
              <a:rPr lang="en-US" sz="7500" dirty="0" smtClean="0">
                <a:latin typeface="Cambria" pitchFamily="18" charset="0"/>
              </a:rPr>
              <a:t>Thank you!</a:t>
            </a:r>
            <a:endParaRPr lang="en-IN" sz="75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TotalTime>
  <Words>44</Words>
  <Application>Microsoft Office PowerPoint</Application>
  <PresentationFormat>On-screen Show (4:3)</PresentationFormat>
  <Paragraphs>18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Concourse</vt:lpstr>
      <vt:lpstr>Slide 1</vt:lpstr>
      <vt:lpstr>Slide 2</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4</cp:revision>
  <dcterms:created xsi:type="dcterms:W3CDTF">2006-08-16T00:00:00Z</dcterms:created>
  <dcterms:modified xsi:type="dcterms:W3CDTF">2020-06-03T08:50:19Z</dcterms:modified>
</cp:coreProperties>
</file>